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3"/>
  </p:notesMasterIdLst>
  <p:sldIdLst>
    <p:sldId id="256" r:id="rId2"/>
    <p:sldId id="289" r:id="rId3"/>
    <p:sldId id="257" r:id="rId4"/>
    <p:sldId id="258" r:id="rId5"/>
    <p:sldId id="259" r:id="rId6"/>
    <p:sldId id="291" r:id="rId7"/>
    <p:sldId id="290" r:id="rId8"/>
    <p:sldId id="294" r:id="rId9"/>
    <p:sldId id="262" r:id="rId10"/>
    <p:sldId id="292" r:id="rId11"/>
    <p:sldId id="295" r:id="rId12"/>
    <p:sldId id="265" r:id="rId13"/>
    <p:sldId id="296" r:id="rId14"/>
    <p:sldId id="276" r:id="rId15"/>
    <p:sldId id="261" r:id="rId16"/>
    <p:sldId id="297" r:id="rId17"/>
    <p:sldId id="298" r:id="rId18"/>
    <p:sldId id="263" r:id="rId19"/>
    <p:sldId id="271" r:id="rId20"/>
    <p:sldId id="275" r:id="rId21"/>
    <p:sldId id="281" r:id="rId22"/>
    <p:sldId id="283" r:id="rId23"/>
    <p:sldId id="288" r:id="rId24"/>
    <p:sldId id="300" r:id="rId25"/>
    <p:sldId id="302" r:id="rId26"/>
    <p:sldId id="277" r:id="rId27"/>
    <p:sldId id="260" r:id="rId28"/>
    <p:sldId id="269" r:id="rId29"/>
    <p:sldId id="284" r:id="rId30"/>
    <p:sldId id="272" r:id="rId31"/>
    <p:sldId id="273" r:id="rId32"/>
    <p:sldId id="285" r:id="rId33"/>
    <p:sldId id="286" r:id="rId34"/>
    <p:sldId id="287" r:id="rId35"/>
    <p:sldId id="304" r:id="rId36"/>
    <p:sldId id="266" r:id="rId37"/>
    <p:sldId id="268" r:id="rId38"/>
    <p:sldId id="293" r:id="rId39"/>
    <p:sldId id="274" r:id="rId40"/>
    <p:sldId id="280" r:id="rId41"/>
    <p:sldId id="267"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BF9CF-00DC-3F11-C5AF-2F770B68ADE0}" name="_ 溯流光" initials="_溯" userId="5c20473d9c2ebc6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0" d="100"/>
          <a:sy n="60" d="100"/>
        </p:scale>
        <p:origin x="88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1" Type="http://schemas.openxmlformats.org/officeDocument/2006/relationships/hyperlink" Target="http://data.nvision2.eecs.yorku.ca/JAAD_datase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data.nvision2.eecs.yorku.ca/JAAD_datas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5D41F-F257-42CD-A890-3785DFE1BA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7B15785-8022-4458-9F72-D5B1EDDE64EB}">
      <dgm:prSet/>
      <dgm:spPr/>
      <dgm:t>
        <a:bodyPr/>
        <a:lstStyle/>
        <a:p>
          <a:r>
            <a:rPr lang="en-US" b="1" i="0"/>
            <a:t>What is JAAD?</a:t>
          </a:r>
          <a:r>
            <a:rPr lang="en-US" b="0" i="0"/>
            <a:t> Joint Attention in Autonomous Driving (JAAD) Dataset.</a:t>
          </a:r>
          <a:endParaRPr lang="en-US"/>
        </a:p>
      </dgm:t>
    </dgm:pt>
    <dgm:pt modelId="{E3183417-A3E9-48C6-8403-CBA3F7F0CD31}" type="parTrans" cxnId="{AFF315F5-1A7F-45C5-BF5E-8A6333A00A16}">
      <dgm:prSet/>
      <dgm:spPr/>
      <dgm:t>
        <a:bodyPr/>
        <a:lstStyle/>
        <a:p>
          <a:endParaRPr lang="en-US"/>
        </a:p>
      </dgm:t>
    </dgm:pt>
    <dgm:pt modelId="{9E7F834C-4624-4F79-9665-DF0352EE333A}" type="sibTrans" cxnId="{AFF315F5-1A7F-45C5-BF5E-8A6333A00A16}">
      <dgm:prSet/>
      <dgm:spPr/>
      <dgm:t>
        <a:bodyPr/>
        <a:lstStyle/>
        <a:p>
          <a:endParaRPr lang="en-US"/>
        </a:p>
      </dgm:t>
    </dgm:pt>
    <dgm:pt modelId="{C1E97411-3DE1-46CC-BC97-7C189906A53B}">
      <dgm:prSet/>
      <dgm:spPr/>
      <dgm:t>
        <a:bodyPr/>
        <a:lstStyle/>
        <a:p>
          <a:r>
            <a:rPr lang="en-US" b="1" i="0"/>
            <a:t>Purpose:</a:t>
          </a:r>
          <a:r>
            <a:rPr lang="en-US" b="0" i="0"/>
            <a:t> Developed to study pedestrian behavior, interactions, and visual cues in the context of autonomous driving.</a:t>
          </a:r>
          <a:endParaRPr lang="en-US"/>
        </a:p>
      </dgm:t>
    </dgm:pt>
    <dgm:pt modelId="{DAC99566-4605-4E9D-A3B0-E18AEA6D9066}" type="parTrans" cxnId="{E7925EDB-02DB-4158-A2C0-7C7FAA1A375B}">
      <dgm:prSet/>
      <dgm:spPr/>
      <dgm:t>
        <a:bodyPr/>
        <a:lstStyle/>
        <a:p>
          <a:endParaRPr lang="en-US"/>
        </a:p>
      </dgm:t>
    </dgm:pt>
    <dgm:pt modelId="{586435E6-4377-4E4A-A93F-049E86B908C0}" type="sibTrans" cxnId="{E7925EDB-02DB-4158-A2C0-7C7FAA1A375B}">
      <dgm:prSet/>
      <dgm:spPr/>
      <dgm:t>
        <a:bodyPr/>
        <a:lstStyle/>
        <a:p>
          <a:endParaRPr lang="en-US"/>
        </a:p>
      </dgm:t>
    </dgm:pt>
    <dgm:pt modelId="{5E02B0F5-4675-4296-A1FB-3A2AF3FFAA4D}">
      <dgm:prSet/>
      <dgm:spPr/>
      <dgm:t>
        <a:bodyPr/>
        <a:lstStyle/>
        <a:p>
          <a:r>
            <a:rPr lang="en-US" b="1" i="0"/>
            <a:t>Content:</a:t>
          </a:r>
          <a:endParaRPr lang="en-US"/>
        </a:p>
      </dgm:t>
    </dgm:pt>
    <dgm:pt modelId="{E3CBB641-8155-4EEA-BB80-0B78EDE107A3}" type="parTrans" cxnId="{E6336622-89C4-4A33-B852-BC3BBF45FCA6}">
      <dgm:prSet/>
      <dgm:spPr/>
      <dgm:t>
        <a:bodyPr/>
        <a:lstStyle/>
        <a:p>
          <a:endParaRPr lang="en-US"/>
        </a:p>
      </dgm:t>
    </dgm:pt>
    <dgm:pt modelId="{9877CD2D-9760-4508-841F-35C2479C0F6F}" type="sibTrans" cxnId="{E6336622-89C4-4A33-B852-BC3BBF45FCA6}">
      <dgm:prSet/>
      <dgm:spPr/>
      <dgm:t>
        <a:bodyPr/>
        <a:lstStyle/>
        <a:p>
          <a:endParaRPr lang="en-US"/>
        </a:p>
      </dgm:t>
    </dgm:pt>
    <dgm:pt modelId="{36E4E714-243F-4AAB-A55C-D8E5991D949D}">
      <dgm:prSet/>
      <dgm:spPr/>
      <dgm:t>
        <a:bodyPr/>
        <a:lstStyle/>
        <a:p>
          <a:r>
            <a:rPr lang="en-US" b="1" i="0" dirty="0"/>
            <a:t>Videos:</a:t>
          </a:r>
          <a:r>
            <a:rPr lang="en-US" b="0" i="0" dirty="0"/>
            <a:t> Over 240 high-resolution video clips from different urban locations.</a:t>
          </a:r>
          <a:endParaRPr lang="en-US" dirty="0"/>
        </a:p>
      </dgm:t>
    </dgm:pt>
    <dgm:pt modelId="{6E68B274-CF78-4541-A879-F9E8FB1B6F8E}" type="parTrans" cxnId="{A59D8071-9B1D-4B81-B93B-BC87682A1821}">
      <dgm:prSet/>
      <dgm:spPr/>
      <dgm:t>
        <a:bodyPr/>
        <a:lstStyle/>
        <a:p>
          <a:endParaRPr lang="en-US"/>
        </a:p>
      </dgm:t>
    </dgm:pt>
    <dgm:pt modelId="{5DA87442-F88B-463D-94C3-4C2388DADAD1}" type="sibTrans" cxnId="{A59D8071-9B1D-4B81-B93B-BC87682A1821}">
      <dgm:prSet/>
      <dgm:spPr/>
      <dgm:t>
        <a:bodyPr/>
        <a:lstStyle/>
        <a:p>
          <a:endParaRPr lang="en-US"/>
        </a:p>
      </dgm:t>
    </dgm:pt>
    <dgm:pt modelId="{DC5C0CF6-BB8F-4328-A9BB-E720CC030DFD}">
      <dgm:prSet/>
      <dgm:spPr/>
      <dgm:t>
        <a:bodyPr/>
        <a:lstStyle/>
        <a:p>
          <a:r>
            <a:rPr lang="en-US" b="1" i="0"/>
            <a:t>Annotations:</a:t>
          </a:r>
          <a:r>
            <a:rPr lang="en-US" b="0" i="0"/>
            <a:t> Includes detailed annotations for pedestrians, such as age, gender, actions, and signals.</a:t>
          </a:r>
          <a:endParaRPr lang="en-US"/>
        </a:p>
      </dgm:t>
    </dgm:pt>
    <dgm:pt modelId="{2E7D050F-8FD1-4648-B695-3258956F41E6}" type="parTrans" cxnId="{E0F0651A-CE0D-4DBF-B8BC-0FB5BA5458AA}">
      <dgm:prSet/>
      <dgm:spPr/>
      <dgm:t>
        <a:bodyPr/>
        <a:lstStyle/>
        <a:p>
          <a:endParaRPr lang="en-US"/>
        </a:p>
      </dgm:t>
    </dgm:pt>
    <dgm:pt modelId="{A24EBE1F-1967-4E29-98FA-F85409B8FF79}" type="sibTrans" cxnId="{E0F0651A-CE0D-4DBF-B8BC-0FB5BA5458AA}">
      <dgm:prSet/>
      <dgm:spPr/>
      <dgm:t>
        <a:bodyPr/>
        <a:lstStyle/>
        <a:p>
          <a:endParaRPr lang="en-US"/>
        </a:p>
      </dgm:t>
    </dgm:pt>
    <dgm:pt modelId="{1361DBA3-A790-42E3-988D-FBA00B808D8D}">
      <dgm:prSet/>
      <dgm:spPr/>
      <dgm:t>
        <a:bodyPr/>
        <a:lstStyle/>
        <a:p>
          <a:r>
            <a:rPr lang="en-US" b="1" i="0"/>
            <a:t>Scene Information:</a:t>
          </a:r>
          <a:r>
            <a:rPr lang="en-US" b="0" i="0"/>
            <a:t> Traffic conditions, weather, lighting, etc.</a:t>
          </a:r>
          <a:endParaRPr lang="en-US"/>
        </a:p>
      </dgm:t>
    </dgm:pt>
    <dgm:pt modelId="{B418BD2E-3BE8-429E-A724-0EC60F07A936}" type="parTrans" cxnId="{7E153E5F-1DEF-44DC-A03F-9AB39D687145}">
      <dgm:prSet/>
      <dgm:spPr/>
      <dgm:t>
        <a:bodyPr/>
        <a:lstStyle/>
        <a:p>
          <a:endParaRPr lang="en-US"/>
        </a:p>
      </dgm:t>
    </dgm:pt>
    <dgm:pt modelId="{2365D0E1-BA67-43EB-94FE-136A83145EFA}" type="sibTrans" cxnId="{7E153E5F-1DEF-44DC-A03F-9AB39D687145}">
      <dgm:prSet/>
      <dgm:spPr/>
      <dgm:t>
        <a:bodyPr/>
        <a:lstStyle/>
        <a:p>
          <a:endParaRPr lang="en-US"/>
        </a:p>
      </dgm:t>
    </dgm:pt>
    <dgm:pt modelId="{91567192-E2D6-40F7-B7F2-C6E212053662}">
      <dgm:prSet/>
      <dgm:spPr/>
      <dgm:t>
        <a:bodyPr/>
        <a:lstStyle/>
        <a:p>
          <a:r>
            <a:rPr lang="en-US" b="1" i="0"/>
            <a:t>Attention and Intention:</a:t>
          </a:r>
          <a:r>
            <a:rPr lang="en-US" b="0" i="0"/>
            <a:t> Captures the complex interplay of pedestrian attention and intention.</a:t>
          </a:r>
          <a:endParaRPr lang="en-US"/>
        </a:p>
      </dgm:t>
    </dgm:pt>
    <dgm:pt modelId="{928F83F3-40E1-4A45-9532-5BEFCED1AA4A}" type="parTrans" cxnId="{8887111C-A3A4-46AA-861B-BAC58D0B65DD}">
      <dgm:prSet/>
      <dgm:spPr/>
      <dgm:t>
        <a:bodyPr/>
        <a:lstStyle/>
        <a:p>
          <a:endParaRPr lang="en-US"/>
        </a:p>
      </dgm:t>
    </dgm:pt>
    <dgm:pt modelId="{CF5EE44E-AF9F-4F9E-856C-E8F1DE8FA3E9}" type="sibTrans" cxnId="{8887111C-A3A4-46AA-861B-BAC58D0B65DD}">
      <dgm:prSet/>
      <dgm:spPr/>
      <dgm:t>
        <a:bodyPr/>
        <a:lstStyle/>
        <a:p>
          <a:endParaRPr lang="en-US"/>
        </a:p>
      </dgm:t>
    </dgm:pt>
    <dgm:pt modelId="{AD88D14B-5676-4176-8742-2B8253C60937}">
      <dgm:prSet/>
      <dgm:spPr/>
      <dgm:t>
        <a:bodyPr/>
        <a:lstStyle/>
        <a:p>
          <a:r>
            <a:rPr lang="en-US" b="1" i="0" dirty="0"/>
            <a:t>Applications:</a:t>
          </a:r>
          <a:r>
            <a:rPr lang="en-US" b="0" i="0" dirty="0"/>
            <a:t> Crucial for training models to recognize pedestrian actions, enhance traffic safety, and facilitate the development of advanced driver-assistance systems (ADAS).</a:t>
          </a:r>
          <a:endParaRPr lang="en-US" dirty="0"/>
        </a:p>
      </dgm:t>
    </dgm:pt>
    <dgm:pt modelId="{0ECF3FAD-2FB3-4070-893D-528FB8446807}" type="parTrans" cxnId="{E13CB3B0-53E0-4692-B655-0C511973F2B3}">
      <dgm:prSet/>
      <dgm:spPr/>
      <dgm:t>
        <a:bodyPr/>
        <a:lstStyle/>
        <a:p>
          <a:endParaRPr lang="en-US"/>
        </a:p>
      </dgm:t>
    </dgm:pt>
    <dgm:pt modelId="{8ED38F42-AE83-41DB-8CC3-811E2DBB4525}" type="sibTrans" cxnId="{E13CB3B0-53E0-4692-B655-0C511973F2B3}">
      <dgm:prSet/>
      <dgm:spPr/>
      <dgm:t>
        <a:bodyPr/>
        <a:lstStyle/>
        <a:p>
          <a:endParaRPr lang="en-US"/>
        </a:p>
      </dgm:t>
    </dgm:pt>
    <dgm:pt modelId="{DDCC5259-6FA5-4AF0-B04E-F4FE3512B2B9}">
      <dgm:prSet/>
      <dgm:spPr/>
      <dgm:t>
        <a:bodyPr/>
        <a:lstStyle/>
        <a:p>
          <a:r>
            <a:rPr lang="en-US" b="1" i="0" dirty="0"/>
            <a:t>Challenges:</a:t>
          </a:r>
          <a:r>
            <a:rPr lang="en-US" b="0" i="0" dirty="0"/>
            <a:t> Addresses the need for fine-grained analysis, such as recognizing subtle cues from pedestrians.</a:t>
          </a:r>
          <a:endParaRPr lang="en-US" dirty="0"/>
        </a:p>
      </dgm:t>
    </dgm:pt>
    <dgm:pt modelId="{1A35DBDE-B49B-42C7-A612-65CA32AC47F0}" type="parTrans" cxnId="{E4E8368F-344D-4113-9235-277500A22252}">
      <dgm:prSet/>
      <dgm:spPr/>
      <dgm:t>
        <a:bodyPr/>
        <a:lstStyle/>
        <a:p>
          <a:endParaRPr lang="en-US"/>
        </a:p>
      </dgm:t>
    </dgm:pt>
    <dgm:pt modelId="{7D63EB30-26AC-424E-A7D4-F919EBA53AAB}" type="sibTrans" cxnId="{E4E8368F-344D-4113-9235-277500A22252}">
      <dgm:prSet/>
      <dgm:spPr/>
      <dgm:t>
        <a:bodyPr/>
        <a:lstStyle/>
        <a:p>
          <a:endParaRPr lang="en-US"/>
        </a:p>
      </dgm:t>
    </dgm:pt>
    <dgm:pt modelId="{BAFDAD28-2881-4BFB-9745-8F095D172053}">
      <dgm:prSet/>
      <dgm:spPr/>
      <dgm:t>
        <a:bodyPr/>
        <a:lstStyle/>
        <a:p>
          <a:r>
            <a:rPr lang="en-US" b="1" i="0"/>
            <a:t>Website:</a:t>
          </a:r>
          <a:r>
            <a:rPr lang="en-US" b="0" i="0"/>
            <a:t> </a:t>
          </a:r>
          <a:r>
            <a:rPr lang="en-US" b="0" i="0" u="sng">
              <a:hlinkClick xmlns:r="http://schemas.openxmlformats.org/officeDocument/2006/relationships" r:id="rId1"/>
            </a:rPr>
            <a:t>Link to JAAD Dataset</a:t>
          </a:r>
          <a:endParaRPr lang="en-US"/>
        </a:p>
      </dgm:t>
    </dgm:pt>
    <dgm:pt modelId="{58A4097D-0C87-49F8-A893-E5E8B5B5B665}" type="parTrans" cxnId="{969D6B91-702D-461D-9270-080AD2F4B402}">
      <dgm:prSet/>
      <dgm:spPr/>
      <dgm:t>
        <a:bodyPr/>
        <a:lstStyle/>
        <a:p>
          <a:endParaRPr lang="en-US"/>
        </a:p>
      </dgm:t>
    </dgm:pt>
    <dgm:pt modelId="{78D24077-1759-4D89-8B0D-61AC491C7FF4}" type="sibTrans" cxnId="{969D6B91-702D-461D-9270-080AD2F4B402}">
      <dgm:prSet/>
      <dgm:spPr/>
      <dgm:t>
        <a:bodyPr/>
        <a:lstStyle/>
        <a:p>
          <a:endParaRPr lang="en-US"/>
        </a:p>
      </dgm:t>
    </dgm:pt>
    <dgm:pt modelId="{2BF5325D-2AA6-4498-B581-CE0CBA4B5D01}" type="pres">
      <dgm:prSet presAssocID="{01D5D41F-F257-42CD-A890-3785DFE1BAED}" presName="linear" presStyleCnt="0">
        <dgm:presLayoutVars>
          <dgm:animLvl val="lvl"/>
          <dgm:resizeHandles val="exact"/>
        </dgm:presLayoutVars>
      </dgm:prSet>
      <dgm:spPr/>
    </dgm:pt>
    <dgm:pt modelId="{0915CCE0-7B21-4366-94A9-C690C6B2748D}" type="pres">
      <dgm:prSet presAssocID="{67B15785-8022-4458-9F72-D5B1EDDE64EB}" presName="parentText" presStyleLbl="node1" presStyleIdx="0" presStyleCnt="6">
        <dgm:presLayoutVars>
          <dgm:chMax val="0"/>
          <dgm:bulletEnabled val="1"/>
        </dgm:presLayoutVars>
      </dgm:prSet>
      <dgm:spPr/>
    </dgm:pt>
    <dgm:pt modelId="{219DA2D8-E693-4FA7-AD93-D71345D184D0}" type="pres">
      <dgm:prSet presAssocID="{9E7F834C-4624-4F79-9665-DF0352EE333A}" presName="spacer" presStyleCnt="0"/>
      <dgm:spPr/>
    </dgm:pt>
    <dgm:pt modelId="{59DC28FD-3AD5-4288-B78E-5E1B04AEAEB4}" type="pres">
      <dgm:prSet presAssocID="{C1E97411-3DE1-46CC-BC97-7C189906A53B}" presName="parentText" presStyleLbl="node1" presStyleIdx="1" presStyleCnt="6">
        <dgm:presLayoutVars>
          <dgm:chMax val="0"/>
          <dgm:bulletEnabled val="1"/>
        </dgm:presLayoutVars>
      </dgm:prSet>
      <dgm:spPr/>
    </dgm:pt>
    <dgm:pt modelId="{0EE6F9F1-FF34-461E-8194-12602BA17610}" type="pres">
      <dgm:prSet presAssocID="{586435E6-4377-4E4A-A93F-049E86B908C0}" presName="spacer" presStyleCnt="0"/>
      <dgm:spPr/>
    </dgm:pt>
    <dgm:pt modelId="{2E410CE8-0A66-4613-93A2-7AE71F1FCE4C}" type="pres">
      <dgm:prSet presAssocID="{5E02B0F5-4675-4296-A1FB-3A2AF3FFAA4D}" presName="parentText" presStyleLbl="node1" presStyleIdx="2" presStyleCnt="6">
        <dgm:presLayoutVars>
          <dgm:chMax val="0"/>
          <dgm:bulletEnabled val="1"/>
        </dgm:presLayoutVars>
      </dgm:prSet>
      <dgm:spPr/>
    </dgm:pt>
    <dgm:pt modelId="{B6A02463-580B-4E2A-A975-10A5F03150D3}" type="pres">
      <dgm:prSet presAssocID="{5E02B0F5-4675-4296-A1FB-3A2AF3FFAA4D}" presName="childText" presStyleLbl="revTx" presStyleIdx="0" presStyleCnt="1">
        <dgm:presLayoutVars>
          <dgm:bulletEnabled val="1"/>
        </dgm:presLayoutVars>
      </dgm:prSet>
      <dgm:spPr/>
    </dgm:pt>
    <dgm:pt modelId="{BF77F302-2ABC-4CBB-9D36-3FC9591C08C9}" type="pres">
      <dgm:prSet presAssocID="{AD88D14B-5676-4176-8742-2B8253C60937}" presName="parentText" presStyleLbl="node1" presStyleIdx="3" presStyleCnt="6">
        <dgm:presLayoutVars>
          <dgm:chMax val="0"/>
          <dgm:bulletEnabled val="1"/>
        </dgm:presLayoutVars>
      </dgm:prSet>
      <dgm:spPr/>
    </dgm:pt>
    <dgm:pt modelId="{BA42D701-CAD3-4B88-B14C-7CBC9B963CE2}" type="pres">
      <dgm:prSet presAssocID="{8ED38F42-AE83-41DB-8CC3-811E2DBB4525}" presName="spacer" presStyleCnt="0"/>
      <dgm:spPr/>
    </dgm:pt>
    <dgm:pt modelId="{B1FE5259-4F77-4A53-9818-483F9154A8FC}" type="pres">
      <dgm:prSet presAssocID="{DDCC5259-6FA5-4AF0-B04E-F4FE3512B2B9}" presName="parentText" presStyleLbl="node1" presStyleIdx="4" presStyleCnt="6">
        <dgm:presLayoutVars>
          <dgm:chMax val="0"/>
          <dgm:bulletEnabled val="1"/>
        </dgm:presLayoutVars>
      </dgm:prSet>
      <dgm:spPr/>
    </dgm:pt>
    <dgm:pt modelId="{E02276E3-A860-44C2-A637-05E57FD80DA2}" type="pres">
      <dgm:prSet presAssocID="{7D63EB30-26AC-424E-A7D4-F919EBA53AAB}" presName="spacer" presStyleCnt="0"/>
      <dgm:spPr/>
    </dgm:pt>
    <dgm:pt modelId="{B53CE92F-15CE-402A-92CA-A2D296CB547B}" type="pres">
      <dgm:prSet presAssocID="{BAFDAD28-2881-4BFB-9745-8F095D172053}" presName="parentText" presStyleLbl="node1" presStyleIdx="5" presStyleCnt="6">
        <dgm:presLayoutVars>
          <dgm:chMax val="0"/>
          <dgm:bulletEnabled val="1"/>
        </dgm:presLayoutVars>
      </dgm:prSet>
      <dgm:spPr/>
    </dgm:pt>
  </dgm:ptLst>
  <dgm:cxnLst>
    <dgm:cxn modelId="{B248D203-61D2-4A46-B555-8842F7510C8D}" type="presOf" srcId="{91567192-E2D6-40F7-B7F2-C6E212053662}" destId="{B6A02463-580B-4E2A-A975-10A5F03150D3}" srcOrd="0" destOrd="3" presId="urn:microsoft.com/office/officeart/2005/8/layout/vList2"/>
    <dgm:cxn modelId="{57AEE70C-675B-4D41-976D-682C2FFC7A7B}" type="presOf" srcId="{AD88D14B-5676-4176-8742-2B8253C60937}" destId="{BF77F302-2ABC-4CBB-9D36-3FC9591C08C9}" srcOrd="0" destOrd="0" presId="urn:microsoft.com/office/officeart/2005/8/layout/vList2"/>
    <dgm:cxn modelId="{A0230716-3DC7-4765-B5F7-F02A32928D45}" type="presOf" srcId="{C1E97411-3DE1-46CC-BC97-7C189906A53B}" destId="{59DC28FD-3AD5-4288-B78E-5E1B04AEAEB4}" srcOrd="0" destOrd="0" presId="urn:microsoft.com/office/officeart/2005/8/layout/vList2"/>
    <dgm:cxn modelId="{E0F0651A-CE0D-4DBF-B8BC-0FB5BA5458AA}" srcId="{5E02B0F5-4675-4296-A1FB-3A2AF3FFAA4D}" destId="{DC5C0CF6-BB8F-4328-A9BB-E720CC030DFD}" srcOrd="1" destOrd="0" parTransId="{2E7D050F-8FD1-4648-B695-3258956F41E6}" sibTransId="{A24EBE1F-1967-4E29-98FA-F85409B8FF79}"/>
    <dgm:cxn modelId="{8887111C-A3A4-46AA-861B-BAC58D0B65DD}" srcId="{5E02B0F5-4675-4296-A1FB-3A2AF3FFAA4D}" destId="{91567192-E2D6-40F7-B7F2-C6E212053662}" srcOrd="3" destOrd="0" parTransId="{928F83F3-40E1-4A45-9532-5BEFCED1AA4A}" sibTransId="{CF5EE44E-AF9F-4F9E-856C-E8F1DE8FA3E9}"/>
    <dgm:cxn modelId="{E6336622-89C4-4A33-B852-BC3BBF45FCA6}" srcId="{01D5D41F-F257-42CD-A890-3785DFE1BAED}" destId="{5E02B0F5-4675-4296-A1FB-3A2AF3FFAA4D}" srcOrd="2" destOrd="0" parTransId="{E3CBB641-8155-4EEA-BB80-0B78EDE107A3}" sibTransId="{9877CD2D-9760-4508-841F-35C2479C0F6F}"/>
    <dgm:cxn modelId="{7E153E5F-1DEF-44DC-A03F-9AB39D687145}" srcId="{5E02B0F5-4675-4296-A1FB-3A2AF3FFAA4D}" destId="{1361DBA3-A790-42E3-988D-FBA00B808D8D}" srcOrd="2" destOrd="0" parTransId="{B418BD2E-3BE8-429E-A724-0EC60F07A936}" sibTransId="{2365D0E1-BA67-43EB-94FE-136A83145EFA}"/>
    <dgm:cxn modelId="{0B8CB24A-9E6C-4537-8B43-9EBB36867CFF}" type="presOf" srcId="{5E02B0F5-4675-4296-A1FB-3A2AF3FFAA4D}" destId="{2E410CE8-0A66-4613-93A2-7AE71F1FCE4C}" srcOrd="0" destOrd="0" presId="urn:microsoft.com/office/officeart/2005/8/layout/vList2"/>
    <dgm:cxn modelId="{A59D8071-9B1D-4B81-B93B-BC87682A1821}" srcId="{5E02B0F5-4675-4296-A1FB-3A2AF3FFAA4D}" destId="{36E4E714-243F-4AAB-A55C-D8E5991D949D}" srcOrd="0" destOrd="0" parTransId="{6E68B274-CF78-4541-A879-F9E8FB1B6F8E}" sibTransId="{5DA87442-F88B-463D-94C3-4C2388DADAD1}"/>
    <dgm:cxn modelId="{E4E8368F-344D-4113-9235-277500A22252}" srcId="{01D5D41F-F257-42CD-A890-3785DFE1BAED}" destId="{DDCC5259-6FA5-4AF0-B04E-F4FE3512B2B9}" srcOrd="4" destOrd="0" parTransId="{1A35DBDE-B49B-42C7-A612-65CA32AC47F0}" sibTransId="{7D63EB30-26AC-424E-A7D4-F919EBA53AAB}"/>
    <dgm:cxn modelId="{969D6B91-702D-461D-9270-080AD2F4B402}" srcId="{01D5D41F-F257-42CD-A890-3785DFE1BAED}" destId="{BAFDAD28-2881-4BFB-9745-8F095D172053}" srcOrd="5" destOrd="0" parTransId="{58A4097D-0C87-49F8-A893-E5E8B5B5B665}" sibTransId="{78D24077-1759-4D89-8B0D-61AC491C7FF4}"/>
    <dgm:cxn modelId="{C7B067AD-7A09-4089-8EF8-2C02E51C7508}" type="presOf" srcId="{01D5D41F-F257-42CD-A890-3785DFE1BAED}" destId="{2BF5325D-2AA6-4498-B581-CE0CBA4B5D01}" srcOrd="0" destOrd="0" presId="urn:microsoft.com/office/officeart/2005/8/layout/vList2"/>
    <dgm:cxn modelId="{338B52B0-CFD5-4B5D-8B63-986A1C65FE26}" type="presOf" srcId="{36E4E714-243F-4AAB-A55C-D8E5991D949D}" destId="{B6A02463-580B-4E2A-A975-10A5F03150D3}" srcOrd="0" destOrd="0" presId="urn:microsoft.com/office/officeart/2005/8/layout/vList2"/>
    <dgm:cxn modelId="{E13CB3B0-53E0-4692-B655-0C511973F2B3}" srcId="{01D5D41F-F257-42CD-A890-3785DFE1BAED}" destId="{AD88D14B-5676-4176-8742-2B8253C60937}" srcOrd="3" destOrd="0" parTransId="{0ECF3FAD-2FB3-4070-893D-528FB8446807}" sibTransId="{8ED38F42-AE83-41DB-8CC3-811E2DBB4525}"/>
    <dgm:cxn modelId="{E6EB32CB-48F1-4CE3-9E61-AD10CEC7F3A9}" type="presOf" srcId="{DDCC5259-6FA5-4AF0-B04E-F4FE3512B2B9}" destId="{B1FE5259-4F77-4A53-9818-483F9154A8FC}" srcOrd="0" destOrd="0" presId="urn:microsoft.com/office/officeart/2005/8/layout/vList2"/>
    <dgm:cxn modelId="{251FCFD4-7D60-4626-9F1C-058ABA9AB949}" type="presOf" srcId="{DC5C0CF6-BB8F-4328-A9BB-E720CC030DFD}" destId="{B6A02463-580B-4E2A-A975-10A5F03150D3}" srcOrd="0" destOrd="1" presId="urn:microsoft.com/office/officeart/2005/8/layout/vList2"/>
    <dgm:cxn modelId="{E7925EDB-02DB-4158-A2C0-7C7FAA1A375B}" srcId="{01D5D41F-F257-42CD-A890-3785DFE1BAED}" destId="{C1E97411-3DE1-46CC-BC97-7C189906A53B}" srcOrd="1" destOrd="0" parTransId="{DAC99566-4605-4E9D-A3B0-E18AEA6D9066}" sibTransId="{586435E6-4377-4E4A-A93F-049E86B908C0}"/>
    <dgm:cxn modelId="{56D5EEDF-E5E9-4BD4-A48D-0CA89D0D3FE0}" type="presOf" srcId="{1361DBA3-A790-42E3-988D-FBA00B808D8D}" destId="{B6A02463-580B-4E2A-A975-10A5F03150D3}" srcOrd="0" destOrd="2" presId="urn:microsoft.com/office/officeart/2005/8/layout/vList2"/>
    <dgm:cxn modelId="{963417E3-99BB-4ABC-AABD-C44D44D0ABD1}" type="presOf" srcId="{67B15785-8022-4458-9F72-D5B1EDDE64EB}" destId="{0915CCE0-7B21-4366-94A9-C690C6B2748D}" srcOrd="0" destOrd="0" presId="urn:microsoft.com/office/officeart/2005/8/layout/vList2"/>
    <dgm:cxn modelId="{AFF315F5-1A7F-45C5-BF5E-8A6333A00A16}" srcId="{01D5D41F-F257-42CD-A890-3785DFE1BAED}" destId="{67B15785-8022-4458-9F72-D5B1EDDE64EB}" srcOrd="0" destOrd="0" parTransId="{E3183417-A3E9-48C6-8403-CBA3F7F0CD31}" sibTransId="{9E7F834C-4624-4F79-9665-DF0352EE333A}"/>
    <dgm:cxn modelId="{0BF209FF-2B2D-4E0D-AB5C-176A613B1F8E}" type="presOf" srcId="{BAFDAD28-2881-4BFB-9745-8F095D172053}" destId="{B53CE92F-15CE-402A-92CA-A2D296CB547B}" srcOrd="0" destOrd="0" presId="urn:microsoft.com/office/officeart/2005/8/layout/vList2"/>
    <dgm:cxn modelId="{71DF7657-F448-44BA-9F61-86859E8238D5}" type="presParOf" srcId="{2BF5325D-2AA6-4498-B581-CE0CBA4B5D01}" destId="{0915CCE0-7B21-4366-94A9-C690C6B2748D}" srcOrd="0" destOrd="0" presId="urn:microsoft.com/office/officeart/2005/8/layout/vList2"/>
    <dgm:cxn modelId="{16793A21-34BA-44CE-981B-1598DDCF7DC2}" type="presParOf" srcId="{2BF5325D-2AA6-4498-B581-CE0CBA4B5D01}" destId="{219DA2D8-E693-4FA7-AD93-D71345D184D0}" srcOrd="1" destOrd="0" presId="urn:microsoft.com/office/officeart/2005/8/layout/vList2"/>
    <dgm:cxn modelId="{D5CDC272-F6E1-47B1-AE69-8430908E396F}" type="presParOf" srcId="{2BF5325D-2AA6-4498-B581-CE0CBA4B5D01}" destId="{59DC28FD-3AD5-4288-B78E-5E1B04AEAEB4}" srcOrd="2" destOrd="0" presId="urn:microsoft.com/office/officeart/2005/8/layout/vList2"/>
    <dgm:cxn modelId="{B0FC8449-B0BE-4AEB-9BF6-ABE6CDF8B8A2}" type="presParOf" srcId="{2BF5325D-2AA6-4498-B581-CE0CBA4B5D01}" destId="{0EE6F9F1-FF34-461E-8194-12602BA17610}" srcOrd="3" destOrd="0" presId="urn:microsoft.com/office/officeart/2005/8/layout/vList2"/>
    <dgm:cxn modelId="{22FF731C-97C6-4A84-ADA8-562D3CAE9749}" type="presParOf" srcId="{2BF5325D-2AA6-4498-B581-CE0CBA4B5D01}" destId="{2E410CE8-0A66-4613-93A2-7AE71F1FCE4C}" srcOrd="4" destOrd="0" presId="urn:microsoft.com/office/officeart/2005/8/layout/vList2"/>
    <dgm:cxn modelId="{B3AE3857-B71C-4F6A-B70E-35F19948DC3D}" type="presParOf" srcId="{2BF5325D-2AA6-4498-B581-CE0CBA4B5D01}" destId="{B6A02463-580B-4E2A-A975-10A5F03150D3}" srcOrd="5" destOrd="0" presId="urn:microsoft.com/office/officeart/2005/8/layout/vList2"/>
    <dgm:cxn modelId="{3C55B942-2B99-474A-8DE2-9D077D4B6FC6}" type="presParOf" srcId="{2BF5325D-2AA6-4498-B581-CE0CBA4B5D01}" destId="{BF77F302-2ABC-4CBB-9D36-3FC9591C08C9}" srcOrd="6" destOrd="0" presId="urn:microsoft.com/office/officeart/2005/8/layout/vList2"/>
    <dgm:cxn modelId="{9E6CA7D2-2F64-4BE8-82B0-4021FBFD008D}" type="presParOf" srcId="{2BF5325D-2AA6-4498-B581-CE0CBA4B5D01}" destId="{BA42D701-CAD3-4B88-B14C-7CBC9B963CE2}" srcOrd="7" destOrd="0" presId="urn:microsoft.com/office/officeart/2005/8/layout/vList2"/>
    <dgm:cxn modelId="{6D83083F-85DF-43AB-A521-52E1BA0A0A46}" type="presParOf" srcId="{2BF5325D-2AA6-4498-B581-CE0CBA4B5D01}" destId="{B1FE5259-4F77-4A53-9818-483F9154A8FC}" srcOrd="8" destOrd="0" presId="urn:microsoft.com/office/officeart/2005/8/layout/vList2"/>
    <dgm:cxn modelId="{00831C02-F159-451C-9781-BD59C83699E1}" type="presParOf" srcId="{2BF5325D-2AA6-4498-B581-CE0CBA4B5D01}" destId="{E02276E3-A860-44C2-A637-05E57FD80DA2}" srcOrd="9" destOrd="0" presId="urn:microsoft.com/office/officeart/2005/8/layout/vList2"/>
    <dgm:cxn modelId="{4068A2FF-1F16-4D7E-B61C-9F382C68AEFD}" type="presParOf" srcId="{2BF5325D-2AA6-4498-B581-CE0CBA4B5D01}" destId="{B53CE92F-15CE-402A-92CA-A2D296CB547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5CCE0-7B21-4366-94A9-C690C6B2748D}">
      <dsp:nvSpPr>
        <dsp:cNvPr id="0" name=""/>
        <dsp:cNvSpPr/>
      </dsp:nvSpPr>
      <dsp:spPr>
        <a:xfrm>
          <a:off x="0" y="344193"/>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What is JAAD?</a:t>
          </a:r>
          <a:r>
            <a:rPr lang="en-US" sz="1100" b="0" i="0" kern="1200"/>
            <a:t> Joint Attention in Autonomous Driving (JAAD) Dataset.</a:t>
          </a:r>
          <a:endParaRPr lang="en-US" sz="1100" kern="1200"/>
        </a:p>
      </dsp:txBody>
      <dsp:txXfrm>
        <a:off x="28615" y="372808"/>
        <a:ext cx="6115182" cy="528958"/>
      </dsp:txXfrm>
    </dsp:sp>
    <dsp:sp modelId="{59DC28FD-3AD5-4288-B78E-5E1B04AEAEB4}">
      <dsp:nvSpPr>
        <dsp:cNvPr id="0" name=""/>
        <dsp:cNvSpPr/>
      </dsp:nvSpPr>
      <dsp:spPr>
        <a:xfrm>
          <a:off x="0" y="962061"/>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Purpose:</a:t>
          </a:r>
          <a:r>
            <a:rPr lang="en-US" sz="1100" b="0" i="0" kern="1200"/>
            <a:t> Developed to study pedestrian behavior, interactions, and visual cues in the context of autonomous driving.</a:t>
          </a:r>
          <a:endParaRPr lang="en-US" sz="1100" kern="1200"/>
        </a:p>
      </dsp:txBody>
      <dsp:txXfrm>
        <a:off x="28615" y="990676"/>
        <a:ext cx="6115182" cy="528958"/>
      </dsp:txXfrm>
    </dsp:sp>
    <dsp:sp modelId="{2E410CE8-0A66-4613-93A2-7AE71F1FCE4C}">
      <dsp:nvSpPr>
        <dsp:cNvPr id="0" name=""/>
        <dsp:cNvSpPr/>
      </dsp:nvSpPr>
      <dsp:spPr>
        <a:xfrm>
          <a:off x="0" y="1579930"/>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Content:</a:t>
          </a:r>
          <a:endParaRPr lang="en-US" sz="1100" kern="1200"/>
        </a:p>
      </dsp:txBody>
      <dsp:txXfrm>
        <a:off x="28615" y="1608545"/>
        <a:ext cx="6115182" cy="528958"/>
      </dsp:txXfrm>
    </dsp:sp>
    <dsp:sp modelId="{B6A02463-580B-4E2A-A975-10A5F03150D3}">
      <dsp:nvSpPr>
        <dsp:cNvPr id="0" name=""/>
        <dsp:cNvSpPr/>
      </dsp:nvSpPr>
      <dsp:spPr>
        <a:xfrm>
          <a:off x="0" y="2166118"/>
          <a:ext cx="6172412" cy="865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74"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i="0" kern="1200" dirty="0"/>
            <a:t>Videos:</a:t>
          </a:r>
          <a:r>
            <a:rPr lang="en-US" sz="900" b="0" i="0" kern="1200" dirty="0"/>
            <a:t> Over 240 high-resolution video clips from different urban locations.</a:t>
          </a:r>
          <a:endParaRPr lang="en-US" sz="900" kern="1200" dirty="0"/>
        </a:p>
        <a:p>
          <a:pPr marL="57150" lvl="1" indent="-57150" algn="l" defTabSz="400050">
            <a:lnSpc>
              <a:spcPct val="90000"/>
            </a:lnSpc>
            <a:spcBef>
              <a:spcPct val="0"/>
            </a:spcBef>
            <a:spcAft>
              <a:spcPct val="20000"/>
            </a:spcAft>
            <a:buChar char="•"/>
          </a:pPr>
          <a:r>
            <a:rPr lang="en-US" sz="900" b="1" i="0" kern="1200"/>
            <a:t>Annotations:</a:t>
          </a:r>
          <a:r>
            <a:rPr lang="en-US" sz="900" b="0" i="0" kern="1200"/>
            <a:t> Includes detailed annotations for pedestrians, such as age, gender, actions, and signals.</a:t>
          </a:r>
          <a:endParaRPr lang="en-US" sz="900" kern="1200"/>
        </a:p>
        <a:p>
          <a:pPr marL="57150" lvl="1" indent="-57150" algn="l" defTabSz="400050">
            <a:lnSpc>
              <a:spcPct val="90000"/>
            </a:lnSpc>
            <a:spcBef>
              <a:spcPct val="0"/>
            </a:spcBef>
            <a:spcAft>
              <a:spcPct val="20000"/>
            </a:spcAft>
            <a:buChar char="•"/>
          </a:pPr>
          <a:r>
            <a:rPr lang="en-US" sz="900" b="1" i="0" kern="1200"/>
            <a:t>Scene Information:</a:t>
          </a:r>
          <a:r>
            <a:rPr lang="en-US" sz="900" b="0" i="0" kern="1200"/>
            <a:t> Traffic conditions, weather, lighting, etc.</a:t>
          </a:r>
          <a:endParaRPr lang="en-US" sz="900" kern="1200"/>
        </a:p>
        <a:p>
          <a:pPr marL="57150" lvl="1" indent="-57150" algn="l" defTabSz="400050">
            <a:lnSpc>
              <a:spcPct val="90000"/>
            </a:lnSpc>
            <a:spcBef>
              <a:spcPct val="0"/>
            </a:spcBef>
            <a:spcAft>
              <a:spcPct val="20000"/>
            </a:spcAft>
            <a:buChar char="•"/>
          </a:pPr>
          <a:r>
            <a:rPr lang="en-US" sz="900" b="1" i="0" kern="1200"/>
            <a:t>Attention and Intention:</a:t>
          </a:r>
          <a:r>
            <a:rPr lang="en-US" sz="900" b="0" i="0" kern="1200"/>
            <a:t> Captures the complex interplay of pedestrian attention and intention.</a:t>
          </a:r>
          <a:endParaRPr lang="en-US" sz="900" kern="1200"/>
        </a:p>
      </dsp:txBody>
      <dsp:txXfrm>
        <a:off x="0" y="2166118"/>
        <a:ext cx="6172412" cy="865260"/>
      </dsp:txXfrm>
    </dsp:sp>
    <dsp:sp modelId="{BF77F302-2ABC-4CBB-9D36-3FC9591C08C9}">
      <dsp:nvSpPr>
        <dsp:cNvPr id="0" name=""/>
        <dsp:cNvSpPr/>
      </dsp:nvSpPr>
      <dsp:spPr>
        <a:xfrm>
          <a:off x="0" y="3031378"/>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Applications:</a:t>
          </a:r>
          <a:r>
            <a:rPr lang="en-US" sz="1100" b="0" i="0" kern="1200" dirty="0"/>
            <a:t> Crucial for training models to recognize pedestrian actions, enhance traffic safety, and facilitate the development of advanced driver-assistance systems (ADAS).</a:t>
          </a:r>
          <a:endParaRPr lang="en-US" sz="1100" kern="1200" dirty="0"/>
        </a:p>
      </dsp:txBody>
      <dsp:txXfrm>
        <a:off x="28615" y="3059993"/>
        <a:ext cx="6115182" cy="528958"/>
      </dsp:txXfrm>
    </dsp:sp>
    <dsp:sp modelId="{B1FE5259-4F77-4A53-9818-483F9154A8FC}">
      <dsp:nvSpPr>
        <dsp:cNvPr id="0" name=""/>
        <dsp:cNvSpPr/>
      </dsp:nvSpPr>
      <dsp:spPr>
        <a:xfrm>
          <a:off x="0" y="3649246"/>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Challenges:</a:t>
          </a:r>
          <a:r>
            <a:rPr lang="en-US" sz="1100" b="0" i="0" kern="1200" dirty="0"/>
            <a:t> Addresses the need for fine-grained analysis, such as recognizing subtle cues from pedestrians.</a:t>
          </a:r>
          <a:endParaRPr lang="en-US" sz="1100" kern="1200" dirty="0"/>
        </a:p>
      </dsp:txBody>
      <dsp:txXfrm>
        <a:off x="28615" y="3677861"/>
        <a:ext cx="6115182" cy="528958"/>
      </dsp:txXfrm>
    </dsp:sp>
    <dsp:sp modelId="{B53CE92F-15CE-402A-92CA-A2D296CB547B}">
      <dsp:nvSpPr>
        <dsp:cNvPr id="0" name=""/>
        <dsp:cNvSpPr/>
      </dsp:nvSpPr>
      <dsp:spPr>
        <a:xfrm>
          <a:off x="0" y="4267115"/>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Website:</a:t>
          </a:r>
          <a:r>
            <a:rPr lang="en-US" sz="1100" b="0" i="0" kern="1200"/>
            <a:t> </a:t>
          </a:r>
          <a:r>
            <a:rPr lang="en-US" sz="1100" b="0" i="0" u="sng" kern="1200">
              <a:hlinkClick xmlns:r="http://schemas.openxmlformats.org/officeDocument/2006/relationships" r:id="rId1"/>
            </a:rPr>
            <a:t>Link to JAAD Dataset</a:t>
          </a:r>
          <a:endParaRPr lang="en-US" sz="1100" kern="1200"/>
        </a:p>
      </dsp:txBody>
      <dsp:txXfrm>
        <a:off x="28615" y="4295730"/>
        <a:ext cx="6115182" cy="5289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E9E25-7895-4EAF-A1F2-9643FDD5D68B}" type="datetimeFigureOut">
              <a:rPr lang="zh-CN" altLang="en-US" smtClean="0"/>
              <a:t>2024/4/6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2FE2-F874-441D-ACFF-6636E1972AA5}" type="slidenum">
              <a:rPr lang="zh-CN" altLang="en-US" smtClean="0"/>
              <a:t>‹#›</a:t>
            </a:fld>
            <a:endParaRPr lang="zh-CN" altLang="en-US"/>
          </a:p>
        </p:txBody>
      </p:sp>
    </p:spTree>
    <p:extLst>
      <p:ext uri="{BB962C8B-B14F-4D97-AF65-F5344CB8AC3E}">
        <p14:creationId xmlns:p14="http://schemas.microsoft.com/office/powerpoint/2010/main" val="84570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我们为什么做这个工作，我们做这个工作有什么价值，架构逻辑要更清楚</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1</a:t>
            </a:fld>
            <a:endParaRPr lang="zh-CN" altLang="en-US"/>
          </a:p>
        </p:txBody>
      </p:sp>
    </p:spTree>
    <p:extLst>
      <p:ext uri="{BB962C8B-B14F-4D97-AF65-F5344CB8AC3E}">
        <p14:creationId xmlns:p14="http://schemas.microsoft.com/office/powerpoint/2010/main" val="298774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2FE2-F874-441D-ACFF-6636E1972AA5}" type="slidenum">
              <a:rPr lang="zh-CN" altLang="en-US" smtClean="0"/>
              <a:t>16</a:t>
            </a:fld>
            <a:endParaRPr lang="zh-CN" altLang="en-US"/>
          </a:p>
        </p:txBody>
      </p:sp>
    </p:spTree>
    <p:extLst>
      <p:ext uri="{BB962C8B-B14F-4D97-AF65-F5344CB8AC3E}">
        <p14:creationId xmlns:p14="http://schemas.microsoft.com/office/powerpoint/2010/main" val="73627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输出要说清楚，怎么交代给</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22</a:t>
            </a:fld>
            <a:endParaRPr lang="zh-CN" altLang="en-US"/>
          </a:p>
        </p:txBody>
      </p:sp>
    </p:spTree>
    <p:extLst>
      <p:ext uri="{BB962C8B-B14F-4D97-AF65-F5344CB8AC3E}">
        <p14:creationId xmlns:p14="http://schemas.microsoft.com/office/powerpoint/2010/main" val="112766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后置，不是自己研究的时间顺序，而是论文的逻辑实现技术</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27</a:t>
            </a:fld>
            <a:endParaRPr lang="zh-CN" altLang="en-US"/>
          </a:p>
        </p:txBody>
      </p:sp>
    </p:spTree>
    <p:extLst>
      <p:ext uri="{BB962C8B-B14F-4D97-AF65-F5344CB8AC3E}">
        <p14:creationId xmlns:p14="http://schemas.microsoft.com/office/powerpoint/2010/main" val="352837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2FE2-F874-441D-ACFF-6636E1972AA5}" type="slidenum">
              <a:rPr lang="zh-CN" altLang="en-US" smtClean="0"/>
              <a:t>33</a:t>
            </a:fld>
            <a:endParaRPr lang="zh-CN" altLang="en-US"/>
          </a:p>
        </p:txBody>
      </p:sp>
    </p:spTree>
    <p:extLst>
      <p:ext uri="{BB962C8B-B14F-4D97-AF65-F5344CB8AC3E}">
        <p14:creationId xmlns:p14="http://schemas.microsoft.com/office/powerpoint/2010/main" val="288766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14000"/>
              </a:lnSpc>
              <a:defRPr sz="6000" b="0" cap="none"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4/6/2024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6247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90050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4/6/2024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6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66690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4/6/2024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60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850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75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196825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4/6/2024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8176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4/6/2024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5912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4/6/2024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53294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lIns="109728" tIns="109728" rIns="109728" bIns="9144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4/6/2024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lIns="109728" tIns="109728" rIns="109728" bIns="9144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lIns="109728" tIns="109728" rIns="109728" bIns="9144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01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10000"/>
        </a:lnSpc>
        <a:spcBef>
          <a:spcPct val="0"/>
        </a:spcBef>
        <a:buNone/>
        <a:defRPr sz="4400" b="1" kern="1200" spc="13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14000"/>
        </a:lnSpc>
        <a:spcBef>
          <a:spcPts val="930"/>
        </a:spcBef>
        <a:buFont typeface="Corbel" panose="020B0503020204020204" pitchFamily="34" charset="0"/>
        <a:buNone/>
        <a:defRPr sz="2100" b="0" kern="1200" spc="100" baseline="0">
          <a:solidFill>
            <a:schemeClr val="tx1">
              <a:lumMod val="75000"/>
              <a:lumOff val="25000"/>
            </a:schemeClr>
          </a:solidFill>
          <a:latin typeface="+mn-lt"/>
          <a:ea typeface="+mn-ea"/>
          <a:cs typeface="+mn-cs"/>
        </a:defRPr>
      </a:lvl1pPr>
      <a:lvl2pPr marL="0" indent="0" algn="l" defTabSz="914400" rtl="0" eaLnBrk="1" latinLnBrk="0" hangingPunct="1">
        <a:lnSpc>
          <a:spcPct val="114000"/>
        </a:lnSpc>
        <a:spcBef>
          <a:spcPts val="930"/>
        </a:spcBef>
        <a:buFont typeface="Corbel" panose="020B0503020204020204" pitchFamily="34" charset="0"/>
        <a:buNone/>
        <a:defRPr sz="1800" kern="1200" spc="100" baseline="0">
          <a:solidFill>
            <a:schemeClr val="tx1">
              <a:lumMod val="75000"/>
              <a:lumOff val="25000"/>
            </a:schemeClr>
          </a:solidFill>
          <a:latin typeface="+mn-lt"/>
          <a:ea typeface="+mn-ea"/>
          <a:cs typeface="+mn-cs"/>
        </a:defRPr>
      </a:lvl2pPr>
      <a:lvl3pPr marL="0" indent="-320040" algn="l" defTabSz="914400" rtl="0" eaLnBrk="1" latinLnBrk="0" hangingPunct="1">
        <a:lnSpc>
          <a:spcPct val="114000"/>
        </a:lnSpc>
        <a:spcBef>
          <a:spcPts val="930"/>
        </a:spcBef>
        <a:buFont typeface="Corbel" panose="020B0503020204020204" pitchFamily="34" charset="0"/>
        <a:buChar char="–"/>
        <a:defRPr sz="1600" i="0" kern="1200" spc="100" baseline="0">
          <a:solidFill>
            <a:schemeClr val="tx1">
              <a:lumMod val="75000"/>
              <a:lumOff val="25000"/>
            </a:schemeClr>
          </a:solidFill>
          <a:latin typeface="+mn-lt"/>
          <a:ea typeface="+mn-ea"/>
          <a:cs typeface="+mn-cs"/>
        </a:defRPr>
      </a:lvl3pPr>
      <a:lvl4pPr marL="0" indent="-320040" algn="l" defTabSz="914400" rtl="0" eaLnBrk="1" latinLnBrk="0" hangingPunct="1">
        <a:lnSpc>
          <a:spcPct val="114000"/>
        </a:lnSpc>
        <a:spcBef>
          <a:spcPts val="930"/>
        </a:spcBef>
        <a:buFont typeface="Corbel" panose="020B0503020204020204" pitchFamily="34" charset="0"/>
        <a:buChar char="–"/>
        <a:defRPr sz="1600" kern="1200" spc="100" baseline="0">
          <a:solidFill>
            <a:schemeClr val="tx1">
              <a:lumMod val="75000"/>
              <a:lumOff val="25000"/>
            </a:schemeClr>
          </a:solidFill>
          <a:latin typeface="+mn-lt"/>
          <a:ea typeface="+mn-ea"/>
          <a:cs typeface="+mn-cs"/>
        </a:defRPr>
      </a:lvl4pPr>
      <a:lvl5pPr marL="0" indent="-320040" algn="l" defTabSz="914400" rtl="0" eaLnBrk="1" latinLnBrk="0" hangingPunct="1">
        <a:lnSpc>
          <a:spcPct val="114000"/>
        </a:lnSpc>
        <a:spcBef>
          <a:spcPts val="930"/>
        </a:spcBef>
        <a:buFont typeface="Corbel" panose="020B0503020204020204" pitchFamily="34" charset="0"/>
        <a:buChar char="–"/>
        <a:defRPr sz="1600" i="0" kern="1200" spc="10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verloom-129/Summer_Research_202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Everloom-129/Summer_Research_2023/blob/main/Blind_LLM_Guide_Project/Chatbot/chatbot.ipynb"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Everloom-129/Summer_Research_2023/blob/main/Idea/0723_custom_instruction.md" TargetMode="External"/><Relationship Id="rId2" Type="http://schemas.openxmlformats.org/officeDocument/2006/relationships/hyperlink" Target="https://github.com/Everloom-129/Summer_Research_2023/blob/main/Idea/0701_Reorganize_myself.m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0EA0D95-0349-EEB4-B535-8F6B1A820EFD}"/>
              </a:ext>
            </a:extLst>
          </p:cNvPr>
          <p:cNvSpPr>
            <a:spLocks noGrp="1"/>
          </p:cNvSpPr>
          <p:nvPr>
            <p:ph type="ctrTitle"/>
          </p:nvPr>
        </p:nvSpPr>
        <p:spPr>
          <a:xfrm>
            <a:off x="4882101" y="2146851"/>
            <a:ext cx="6666980" cy="2658269"/>
          </a:xfrm>
        </p:spPr>
        <p:txBody>
          <a:bodyPr anchor="b">
            <a:normAutofit/>
          </a:bodyPr>
          <a:lstStyle/>
          <a:p>
            <a:r>
              <a:rPr lang="en-US" altLang="zh-CN" dirty="0"/>
              <a:t>Enable</a:t>
            </a:r>
            <a:r>
              <a:rPr lang="zh-CN" altLang="en-US" dirty="0"/>
              <a:t> </a:t>
            </a:r>
            <a:r>
              <a:rPr lang="en-US" altLang="zh-CN" dirty="0"/>
              <a:t>Blind</a:t>
            </a:r>
            <a:r>
              <a:rPr lang="zh-CN" altLang="en-US" dirty="0"/>
              <a:t> </a:t>
            </a:r>
            <a:r>
              <a:rPr lang="en-US" altLang="zh-CN" dirty="0"/>
              <a:t>LLMs</a:t>
            </a:r>
            <a:r>
              <a:rPr lang="zh-CN" altLang="en-US" dirty="0"/>
              <a:t> </a:t>
            </a:r>
            <a:r>
              <a:rPr lang="en-US" altLang="zh-CN" dirty="0"/>
              <a:t>with</a:t>
            </a:r>
            <a:r>
              <a:rPr lang="zh-CN" altLang="en-US" dirty="0"/>
              <a:t> </a:t>
            </a:r>
            <a:r>
              <a:rPr lang="en-US" altLang="zh-CN" dirty="0"/>
              <a:t>Vision</a:t>
            </a:r>
            <a:endParaRPr lang="zh-CN" altLang="en-US" dirty="0"/>
          </a:p>
        </p:txBody>
      </p:sp>
      <p:sp>
        <p:nvSpPr>
          <p:cNvPr id="3" name="副标题 2">
            <a:extLst>
              <a:ext uri="{FF2B5EF4-FFF2-40B4-BE49-F238E27FC236}">
                <a16:creationId xmlns:a16="http://schemas.microsoft.com/office/drawing/2014/main" id="{EC83F38C-92CA-76A1-77A3-DE64EEC4E777}"/>
              </a:ext>
            </a:extLst>
          </p:cNvPr>
          <p:cNvSpPr>
            <a:spLocks noGrp="1"/>
          </p:cNvSpPr>
          <p:nvPr>
            <p:ph type="subTitle" idx="1"/>
          </p:nvPr>
        </p:nvSpPr>
        <p:spPr>
          <a:xfrm>
            <a:off x="5156421" y="4653277"/>
            <a:ext cx="6855469" cy="1304343"/>
          </a:xfrm>
        </p:spPr>
        <p:txBody>
          <a:bodyPr anchor="t">
            <a:normAutofit lnSpcReduction="10000"/>
          </a:bodyPr>
          <a:lstStyle/>
          <a:p>
            <a:pPr algn="r"/>
            <a:r>
              <a:rPr lang="en-US" altLang="zh-CN" dirty="0"/>
              <a:t>---My Summer Research Summary</a:t>
            </a:r>
          </a:p>
          <a:p>
            <a:pPr algn="r"/>
            <a:r>
              <a:rPr lang="zh-CN" altLang="en-US" dirty="0"/>
              <a:t>王杰，</a:t>
            </a:r>
            <a:r>
              <a:rPr lang="en-US" altLang="zh-CN" dirty="0"/>
              <a:t>04/06/2024</a:t>
            </a:r>
          </a:p>
        </p:txBody>
      </p:sp>
      <p:sp>
        <p:nvSpPr>
          <p:cNvPr id="15" name="Rectangle 14">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96A9C44C-525E-2E20-CC72-4645FEB33ED7}"/>
              </a:ext>
            </a:extLst>
          </p:cNvPr>
          <p:cNvSpPr txBox="1"/>
          <p:nvPr/>
        </p:nvSpPr>
        <p:spPr>
          <a:xfrm>
            <a:off x="8378707" y="6341945"/>
            <a:ext cx="3721853" cy="369332"/>
          </a:xfrm>
          <a:prstGeom prst="rect">
            <a:avLst/>
          </a:prstGeom>
          <a:noFill/>
        </p:spPr>
        <p:txBody>
          <a:bodyPr wrap="none" rtlCol="0">
            <a:spAutoFit/>
          </a:bodyPr>
          <a:lstStyle/>
          <a:p>
            <a:r>
              <a:rPr lang="en-US" altLang="zh-CN" dirty="0" err="1">
                <a:hlinkClick r:id="rId3"/>
              </a:rPr>
              <a:t>Github</a:t>
            </a:r>
            <a:r>
              <a:rPr lang="en-US" altLang="zh-CN" dirty="0">
                <a:hlinkClick r:id="rId3"/>
              </a:rPr>
              <a:t>: Summer_Research_2023</a:t>
            </a:r>
            <a:endParaRPr lang="zh-CN" altLang="en-US" dirty="0"/>
          </a:p>
        </p:txBody>
      </p:sp>
      <p:pic>
        <p:nvPicPr>
          <p:cNvPr id="7" name="图片 6" descr="夜晚亮着灯的汽车&#10;&#10;低可信度描述已自动生成">
            <a:extLst>
              <a:ext uri="{FF2B5EF4-FFF2-40B4-BE49-F238E27FC236}">
                <a16:creationId xmlns:a16="http://schemas.microsoft.com/office/drawing/2014/main" id="{9BFDC1A3-C5F3-4BED-4818-9072391AA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 y="1775070"/>
            <a:ext cx="4392545" cy="4392545"/>
          </a:xfrm>
          <a:prstGeom prst="rect">
            <a:avLst/>
          </a:prstGeom>
        </p:spPr>
      </p:pic>
      <p:pic>
        <p:nvPicPr>
          <p:cNvPr id="1026" name="Picture 2" descr="GitHub deformiter OpenAI Chatbot A python code to interact with the">
            <a:extLst>
              <a:ext uri="{FF2B5EF4-FFF2-40B4-BE49-F238E27FC236}">
                <a16:creationId xmlns:a16="http://schemas.microsoft.com/office/drawing/2014/main" id="{1FF99040-6627-02BB-E686-E59964F90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985" y="336718"/>
            <a:ext cx="1057101" cy="10571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30A2365-96F8-4754-F382-8CC302085E9C}"/>
              </a:ext>
            </a:extLst>
          </p:cNvPr>
          <p:cNvSpPr txBox="1"/>
          <p:nvPr/>
        </p:nvSpPr>
        <p:spPr>
          <a:xfrm>
            <a:off x="91440" y="6225385"/>
            <a:ext cx="4055044" cy="646331"/>
          </a:xfrm>
          <a:prstGeom prst="rect">
            <a:avLst/>
          </a:prstGeom>
          <a:noFill/>
        </p:spPr>
        <p:txBody>
          <a:bodyPr wrap="square" rtlCol="0">
            <a:spAutoFit/>
          </a:bodyPr>
          <a:lstStyle/>
          <a:p>
            <a:r>
              <a:rPr lang="en-US" altLang="zh-CN" dirty="0"/>
              <a:t>Advisor: </a:t>
            </a:r>
            <a:r>
              <a:rPr lang="zh-CN" altLang="en-US" dirty="0"/>
              <a:t>向为教授 </a:t>
            </a:r>
            <a:r>
              <a:rPr lang="en-US" altLang="zh-CN" dirty="0"/>
              <a:t>Prof. Wei Xiang</a:t>
            </a:r>
            <a:endParaRPr lang="zh-CN" altLang="en-US" dirty="0"/>
          </a:p>
          <a:p>
            <a:r>
              <a:rPr lang="en-US" altLang="zh-CN" dirty="0"/>
              <a:t>Mentor: </a:t>
            </a:r>
            <a:r>
              <a:rPr lang="zh-CN" altLang="en-US" dirty="0"/>
              <a:t>黄莹莹 </a:t>
            </a:r>
            <a:r>
              <a:rPr lang="en-US" altLang="zh-CN" dirty="0"/>
              <a:t>Yingying Huang</a:t>
            </a:r>
          </a:p>
        </p:txBody>
      </p:sp>
    </p:spTree>
    <p:extLst>
      <p:ext uri="{BB962C8B-B14F-4D97-AF65-F5344CB8AC3E}">
        <p14:creationId xmlns:p14="http://schemas.microsoft.com/office/powerpoint/2010/main" val="67528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F5BA070-8910-9C20-4765-8DB2565FE80E}"/>
              </a:ext>
            </a:extLst>
          </p:cNvPr>
          <p:cNvSpPr>
            <a:spLocks noGrp="1"/>
          </p:cNvSpPr>
          <p:nvPr>
            <p:ph type="title"/>
          </p:nvPr>
        </p:nvSpPr>
        <p:spPr>
          <a:xfrm>
            <a:off x="642918" y="1072110"/>
            <a:ext cx="3611029" cy="1862345"/>
          </a:xfrm>
        </p:spPr>
        <p:txBody>
          <a:bodyPr>
            <a:normAutofit fontScale="90000"/>
          </a:bodyPr>
          <a:lstStyle/>
          <a:p>
            <a:r>
              <a:rPr lang="en-US" altLang="zh-CN" dirty="0"/>
              <a:t>Divide the sidewalk from road</a:t>
            </a:r>
            <a:endParaRPr lang="zh-CN" altLang="en-US"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866EFE3-E012-5D5E-3121-18FCEB2C0718}"/>
              </a:ext>
            </a:extLst>
          </p:cNvPr>
          <p:cNvSpPr>
            <a:spLocks noGrp="1"/>
          </p:cNvSpPr>
          <p:nvPr>
            <p:ph idx="1"/>
          </p:nvPr>
        </p:nvSpPr>
        <p:spPr>
          <a:xfrm>
            <a:off x="642918" y="3287711"/>
            <a:ext cx="3616073" cy="2840139"/>
          </a:xfrm>
        </p:spPr>
        <p:txBody>
          <a:bodyPr anchor="t">
            <a:normAutofit/>
          </a:bodyPr>
          <a:lstStyle/>
          <a:p>
            <a:r>
              <a:rPr lang="en-US" dirty="0"/>
              <a:t>After segment everything, it’s clear that all the sidewalks are shown in the image.</a:t>
            </a:r>
          </a:p>
        </p:txBody>
      </p:sp>
      <p:pic>
        <p:nvPicPr>
          <p:cNvPr id="5" name="内容占位符 4" descr="截图里有图片&#10;&#10;描述已自动生成">
            <a:extLst>
              <a:ext uri="{FF2B5EF4-FFF2-40B4-BE49-F238E27FC236}">
                <a16:creationId xmlns:a16="http://schemas.microsoft.com/office/drawing/2014/main" id="{92D73A2D-E8A4-79C7-6832-3ED141694BCE}"/>
              </a:ext>
            </a:extLst>
          </p:cNvPr>
          <p:cNvPicPr>
            <a:picLocks noChangeAspect="1"/>
          </p:cNvPicPr>
          <p:nvPr/>
        </p:nvPicPr>
        <p:blipFill rotWithShape="1">
          <a:blip r:embed="rId2">
            <a:extLst>
              <a:ext uri="{28A0092B-C50C-407E-A947-70E740481C1C}">
                <a14:useLocalDpi xmlns:a14="http://schemas.microsoft.com/office/drawing/2010/main" val="0"/>
              </a:ext>
            </a:extLst>
          </a:blip>
          <a:srcRect l="27814" r="5897"/>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7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462EDE9-F72D-10A1-CFF8-18B64CBAD56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400" dirty="0"/>
              <a:t>But segment everything is expensive!</a:t>
            </a:r>
            <a:endParaRPr lang="zh-CN" altLang="en-US" sz="3400" dirty="0"/>
          </a:p>
        </p:txBody>
      </p:sp>
      <p:sp>
        <p:nvSpPr>
          <p:cNvPr id="25"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1268012-28EF-295B-B43E-6A02B01676FA}"/>
              </a:ext>
            </a:extLst>
          </p:cNvPr>
          <p:cNvSpPr>
            <a:spLocks noGrp="1"/>
          </p:cNvSpPr>
          <p:nvPr>
            <p:ph idx="1"/>
          </p:nvPr>
        </p:nvSpPr>
        <p:spPr>
          <a:xfrm>
            <a:off x="637874" y="2934455"/>
            <a:ext cx="3616073" cy="2840139"/>
          </a:xfrm>
        </p:spPr>
        <p:txBody>
          <a:bodyPr anchor="t">
            <a:normAutofit/>
          </a:bodyPr>
          <a:lstStyle/>
          <a:p>
            <a:r>
              <a:rPr lang="en-US" altLang="zh-CN" dirty="0"/>
              <a:t>How can we obtain the mask information easily from SAM?</a:t>
            </a:r>
            <a:endParaRPr lang="zh-CN" altLang="en-US" dirty="0"/>
          </a:p>
        </p:txBody>
      </p:sp>
      <p:pic>
        <p:nvPicPr>
          <p:cNvPr id="5" name="图片 4" descr="夜晚建筑亮着灯的汽车&#10;&#10;描述已自动生成">
            <a:extLst>
              <a:ext uri="{FF2B5EF4-FFF2-40B4-BE49-F238E27FC236}">
                <a16:creationId xmlns:a16="http://schemas.microsoft.com/office/drawing/2014/main" id="{6B53D033-D5CB-E14A-B72C-F22BD929D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911" y="1295962"/>
            <a:ext cx="4266076" cy="4266076"/>
          </a:xfrm>
          <a:prstGeom prst="rect">
            <a:avLst/>
          </a:prstGeom>
        </p:spPr>
      </p:pic>
      <p:sp>
        <p:nvSpPr>
          <p:cNvPr id="2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687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dirty="0"/>
              <a:t>Take a review on SAM:</a:t>
            </a:r>
            <a:endParaRPr lang="zh-CN" altLang="en-US" sz="3100" dirty="0"/>
          </a:p>
        </p:txBody>
      </p:sp>
      <p:sp>
        <p:nvSpPr>
          <p:cNvPr id="36" name="Rectangle 3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721475" cy="2977247"/>
          </a:xfrm>
        </p:spPr>
        <p:txBody>
          <a:bodyPr anchor="t">
            <a:normAutofit/>
          </a:bodyPr>
          <a:lstStyle/>
          <a:p>
            <a:pPr>
              <a:lnSpc>
                <a:spcPct val="104000"/>
              </a:lnSpc>
            </a:pPr>
            <a:r>
              <a:rPr lang="en-US" altLang="zh-CN" sz="2400" dirty="0"/>
              <a:t>- can generate pixel level binary mask of the image</a:t>
            </a:r>
          </a:p>
          <a:p>
            <a:pPr>
              <a:lnSpc>
                <a:spcPct val="104000"/>
              </a:lnSpc>
            </a:pPr>
            <a:r>
              <a:rPr lang="en-US" altLang="zh-CN" sz="2400" dirty="0"/>
              <a:t>- Can be prompted by both point and box, including positive and negative prompt</a:t>
            </a:r>
          </a:p>
        </p:txBody>
      </p:sp>
      <p:pic>
        <p:nvPicPr>
          <p:cNvPr id="5" name="图片 4">
            <a:extLst>
              <a:ext uri="{FF2B5EF4-FFF2-40B4-BE49-F238E27FC236}">
                <a16:creationId xmlns:a16="http://schemas.microsoft.com/office/drawing/2014/main" id="{86644680-4D65-7D41-09DB-26A87B5345F0}"/>
              </a:ext>
            </a:extLst>
          </p:cNvPr>
          <p:cNvPicPr>
            <a:picLocks noChangeAspect="1"/>
          </p:cNvPicPr>
          <p:nvPr/>
        </p:nvPicPr>
        <p:blipFill rotWithShape="1">
          <a:blip r:embed="rId2"/>
          <a:srcRect l="12857" t="11812" r="10393" b="11056"/>
          <a:stretch/>
        </p:blipFill>
        <p:spPr>
          <a:xfrm>
            <a:off x="5188714" y="1587686"/>
            <a:ext cx="6514470" cy="3682628"/>
          </a:xfrm>
          <a:prstGeom prst="rect">
            <a:avLst/>
          </a:prstGeom>
        </p:spPr>
      </p:pic>
      <p:sp>
        <p:nvSpPr>
          <p:cNvPr id="38" name="Rectangle 3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55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dirty="0"/>
              <a:t>Take a review on SAM:</a:t>
            </a:r>
            <a:endParaRPr lang="zh-CN" altLang="en-US" sz="3100" dirty="0"/>
          </a:p>
        </p:txBody>
      </p:sp>
      <p:sp>
        <p:nvSpPr>
          <p:cNvPr id="36" name="Rectangle 3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721475" cy="2977247"/>
          </a:xfrm>
        </p:spPr>
        <p:txBody>
          <a:bodyPr anchor="t">
            <a:normAutofit/>
          </a:bodyPr>
          <a:lstStyle/>
          <a:p>
            <a:pPr>
              <a:lnSpc>
                <a:spcPct val="104000"/>
              </a:lnSpc>
            </a:pPr>
            <a:r>
              <a:rPr lang="en-US" altLang="zh-CN" sz="2400" dirty="0"/>
              <a:t>- can generate pixel level binary mask of the image</a:t>
            </a:r>
          </a:p>
          <a:p>
            <a:pPr>
              <a:lnSpc>
                <a:spcPct val="104000"/>
              </a:lnSpc>
            </a:pPr>
            <a:r>
              <a:rPr lang="en-US" altLang="zh-CN" sz="2400" dirty="0"/>
              <a:t>- Can be prompted by both point and box, including positive and negative prompt</a:t>
            </a:r>
          </a:p>
        </p:txBody>
      </p:sp>
      <p:sp>
        <p:nvSpPr>
          <p:cNvPr id="38" name="Rectangle 3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1592859B-426A-3446-DF8D-D273F880B17E}"/>
              </a:ext>
            </a:extLst>
          </p:cNvPr>
          <p:cNvPicPr>
            <a:picLocks noChangeAspect="1"/>
          </p:cNvPicPr>
          <p:nvPr/>
        </p:nvPicPr>
        <p:blipFill rotWithShape="1">
          <a:blip r:embed="rId2"/>
          <a:srcRect l="12857" t="11812" r="10393" b="11056"/>
          <a:stretch/>
        </p:blipFill>
        <p:spPr>
          <a:xfrm>
            <a:off x="5188714" y="1587686"/>
            <a:ext cx="6514470" cy="3682628"/>
          </a:xfrm>
          <a:prstGeom prst="rect">
            <a:avLst/>
          </a:prstGeom>
        </p:spPr>
      </p:pic>
      <p:sp>
        <p:nvSpPr>
          <p:cNvPr id="4" name="文本框 3">
            <a:extLst>
              <a:ext uri="{FF2B5EF4-FFF2-40B4-BE49-F238E27FC236}">
                <a16:creationId xmlns:a16="http://schemas.microsoft.com/office/drawing/2014/main" id="{DEAB0F59-6DE4-3261-C852-FF9E11FE60F2}"/>
              </a:ext>
            </a:extLst>
          </p:cNvPr>
          <p:cNvSpPr txBox="1"/>
          <p:nvPr/>
        </p:nvSpPr>
        <p:spPr>
          <a:xfrm>
            <a:off x="6380441" y="1899037"/>
            <a:ext cx="4010309" cy="3134769"/>
          </a:xfrm>
          <a:prstGeom prst="rect">
            <a:avLst/>
          </a:prstGeom>
          <a:noFill/>
        </p:spPr>
        <p:txBody>
          <a:bodyPr wrap="square">
            <a:spAutoFit/>
          </a:bodyPr>
          <a:lstStyle/>
          <a:p>
            <a:pPr algn="ctr">
              <a:lnSpc>
                <a:spcPct val="104000"/>
              </a:lnSpc>
            </a:pPr>
            <a:r>
              <a:rPr lang="en-US" altLang="zh-CN" sz="3200" dirty="0">
                <a:highlight>
                  <a:srgbClr val="FFFF00"/>
                </a:highlight>
              </a:rPr>
              <a:t>Combining with </a:t>
            </a:r>
            <a:r>
              <a:rPr lang="en-US" altLang="zh-CN" sz="3200" dirty="0" err="1">
                <a:highlight>
                  <a:srgbClr val="FFFF00"/>
                </a:highlight>
              </a:rPr>
              <a:t>gDINO</a:t>
            </a:r>
            <a:r>
              <a:rPr lang="en-US" altLang="zh-CN" sz="3200" dirty="0">
                <a:highlight>
                  <a:srgbClr val="FFFF00"/>
                </a:highlight>
              </a:rPr>
              <a:t>, then we realize a SOTA semantic segmentation model </a:t>
            </a:r>
            <a:endParaRPr lang="zh-CN" altLang="en-US" sz="3200" dirty="0">
              <a:highlight>
                <a:srgbClr val="FFFF00"/>
              </a:highlight>
            </a:endParaRPr>
          </a:p>
        </p:txBody>
      </p:sp>
    </p:spTree>
    <p:extLst>
      <p:ext uri="{BB962C8B-B14F-4D97-AF65-F5344CB8AC3E}">
        <p14:creationId xmlns:p14="http://schemas.microsoft.com/office/powerpoint/2010/main" val="92422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289353" y="749969"/>
            <a:ext cx="4228049" cy="1862345"/>
          </a:xfrm>
        </p:spPr>
        <p:txBody>
          <a:bodyPr>
            <a:noAutofit/>
          </a:bodyPr>
          <a:lstStyle/>
          <a:p>
            <a:pPr>
              <a:lnSpc>
                <a:spcPct val="100000"/>
              </a:lnSpc>
            </a:pPr>
            <a:r>
              <a:rPr lang="en-US" altLang="zh-CN" sz="3000" dirty="0"/>
              <a:t>Object detection: Grounding DINO</a:t>
            </a:r>
            <a:endParaRPr lang="zh-CN" altLang="en-US" sz="30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476260" y="2379798"/>
            <a:ext cx="3616073" cy="2840139"/>
          </a:xfrm>
        </p:spPr>
        <p:txBody>
          <a:bodyPr anchor="t">
            <a:noAutofit/>
          </a:bodyPr>
          <a:lstStyle/>
          <a:p>
            <a:pPr>
              <a:lnSpc>
                <a:spcPct val="104000"/>
              </a:lnSpc>
            </a:pPr>
            <a:r>
              <a:rPr lang="en-US" altLang="zh-CN" sz="2400" dirty="0"/>
              <a:t>- [2022SOTA]</a:t>
            </a:r>
          </a:p>
          <a:p>
            <a:pPr>
              <a:lnSpc>
                <a:spcPct val="104000"/>
              </a:lnSpc>
            </a:pPr>
            <a:r>
              <a:rPr lang="en-US" altLang="zh-CN" sz="2400" dirty="0"/>
              <a:t>- Transformer based knowledge distillation, SOTA zero-shot detection. </a:t>
            </a:r>
          </a:p>
          <a:p>
            <a:pPr>
              <a:lnSpc>
                <a:spcPct val="104000"/>
              </a:lnSpc>
            </a:pPr>
            <a:r>
              <a:rPr lang="en-US" altLang="zh-CN" sz="2400" dirty="0"/>
              <a:t>- can generate </a:t>
            </a:r>
            <a:r>
              <a:rPr lang="en-US" altLang="zh-CN" sz="2400" dirty="0" err="1"/>
              <a:t>bbox</a:t>
            </a:r>
            <a:r>
              <a:rPr lang="en-US" altLang="zh-CN" sz="2400" dirty="0"/>
              <a:t> of the detected object using monocular image</a:t>
            </a:r>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6B470CBC-E9FB-03EB-1F88-DE4DAD6FF192}"/>
              </a:ext>
            </a:extLst>
          </p:cNvPr>
          <p:cNvPicPr>
            <a:picLocks noChangeAspect="1"/>
          </p:cNvPicPr>
          <p:nvPr/>
        </p:nvPicPr>
        <p:blipFill>
          <a:blip r:embed="rId2"/>
          <a:stretch>
            <a:fillRect/>
          </a:stretch>
        </p:blipFill>
        <p:spPr>
          <a:xfrm>
            <a:off x="4878728" y="1062295"/>
            <a:ext cx="7146615" cy="4582807"/>
          </a:xfrm>
          <a:prstGeom prst="rect">
            <a:avLst/>
          </a:prstGeom>
        </p:spPr>
      </p:pic>
    </p:spTree>
    <p:extLst>
      <p:ext uri="{BB962C8B-B14F-4D97-AF65-F5344CB8AC3E}">
        <p14:creationId xmlns:p14="http://schemas.microsoft.com/office/powerpoint/2010/main" val="165126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212652" y="2318111"/>
            <a:ext cx="4304750" cy="3253349"/>
          </a:xfrm>
        </p:spPr>
        <p:txBody>
          <a:bodyPr anchor="t">
            <a:noAutofit/>
          </a:bodyPr>
          <a:lstStyle/>
          <a:p>
            <a:pPr>
              <a:lnSpc>
                <a:spcPct val="104000"/>
              </a:lnSpc>
            </a:pPr>
            <a:r>
              <a:rPr lang="en-US" altLang="zh-CN" sz="2400" dirty="0"/>
              <a:t>- Can be prompted based on nature language</a:t>
            </a:r>
          </a:p>
          <a:p>
            <a:pPr>
              <a:lnSpc>
                <a:spcPct val="104000"/>
              </a:lnSpc>
            </a:pPr>
            <a:r>
              <a:rPr lang="en-US" altLang="zh-CN" sz="2400" dirty="0"/>
              <a:t>- The </a:t>
            </a:r>
            <a:r>
              <a:rPr lang="en-US" altLang="zh-CN" sz="2400" dirty="0" err="1"/>
              <a:t>gDINO</a:t>
            </a:r>
            <a:r>
              <a:rPr lang="en-US" altLang="zh-CN" sz="2400" dirty="0"/>
              <a:t> can successfully </a:t>
            </a:r>
            <a:r>
              <a:rPr lang="en-US" altLang="zh-CN" sz="2400" dirty="0" err="1"/>
              <a:t>recoginze</a:t>
            </a:r>
            <a:r>
              <a:rPr lang="en-US" altLang="zh-CN" sz="2400" dirty="0"/>
              <a:t> the road &amp; sidewalk using contrast prompting</a:t>
            </a:r>
          </a:p>
          <a:p>
            <a:pPr>
              <a:lnSpc>
                <a:spcPct val="104000"/>
              </a:lnSpc>
            </a:pPr>
            <a:r>
              <a:rPr lang="en-US" altLang="zh-CN" sz="2400" dirty="0"/>
              <a:t>- Pedestrian detection is separate, optimizing the accuracy</a:t>
            </a:r>
          </a:p>
        </p:txBody>
      </p:sp>
      <p:pic>
        <p:nvPicPr>
          <p:cNvPr id="6" name="图片 5" descr="路上有许多车&#10;&#10;描述已自动生成">
            <a:extLst>
              <a:ext uri="{FF2B5EF4-FFF2-40B4-BE49-F238E27FC236}">
                <a16:creationId xmlns:a16="http://schemas.microsoft.com/office/drawing/2014/main" id="{C5842ED0-0378-7EF7-EB77-DDF69EEC9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088" y="1522812"/>
            <a:ext cx="7236175" cy="4070348"/>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标题 1">
            <a:extLst>
              <a:ext uri="{FF2B5EF4-FFF2-40B4-BE49-F238E27FC236}">
                <a16:creationId xmlns:a16="http://schemas.microsoft.com/office/drawing/2014/main" id="{204793A1-C48A-29D2-086E-FC45B0C843CB}"/>
              </a:ext>
            </a:extLst>
          </p:cNvPr>
          <p:cNvSpPr txBox="1">
            <a:spLocks/>
          </p:cNvSpPr>
          <p:nvPr/>
        </p:nvSpPr>
        <p:spPr>
          <a:xfrm>
            <a:off x="289353" y="749969"/>
            <a:ext cx="4228049" cy="1862345"/>
          </a:xfrm>
          <a:prstGeom prst="rect">
            <a:avLst/>
          </a:prstGeom>
        </p:spPr>
        <p:txBody>
          <a:bodyPr lIns="109728" tIns="109728" rIns="109728" bIns="91440" anchor="ctr">
            <a:noAutofit/>
          </a:bodyPr>
          <a:lstStyle>
            <a:lvl1pPr algn="l" defTabSz="914400" rtl="0" eaLnBrk="1" latinLnBrk="0" hangingPunct="1">
              <a:lnSpc>
                <a:spcPct val="110000"/>
              </a:lnSpc>
              <a:spcBef>
                <a:spcPct val="0"/>
              </a:spcBef>
              <a:buNone/>
              <a:defRPr sz="4400" b="1" kern="1200" spc="130" baseline="0">
                <a:solidFill>
                  <a:schemeClr val="tx1">
                    <a:lumMod val="75000"/>
                    <a:lumOff val="25000"/>
                  </a:schemeClr>
                </a:solidFill>
                <a:latin typeface="+mj-lt"/>
                <a:ea typeface="+mj-ea"/>
                <a:cs typeface="+mj-cs"/>
              </a:defRPr>
            </a:lvl1pPr>
          </a:lstStyle>
          <a:p>
            <a:pPr>
              <a:lnSpc>
                <a:spcPct val="100000"/>
              </a:lnSpc>
            </a:pPr>
            <a:r>
              <a:rPr lang="en-US" altLang="zh-CN" sz="3000" dirty="0"/>
              <a:t>Object detection: Grounding DINO</a:t>
            </a:r>
            <a:endParaRPr lang="zh-CN" altLang="en-US" sz="3000" dirty="0"/>
          </a:p>
        </p:txBody>
      </p:sp>
    </p:spTree>
    <p:extLst>
      <p:ext uri="{BB962C8B-B14F-4D97-AF65-F5344CB8AC3E}">
        <p14:creationId xmlns:p14="http://schemas.microsoft.com/office/powerpoint/2010/main" val="3224595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69F1FE7-DF7B-9A72-2745-E24235C2DAFD}"/>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400" dirty="0"/>
              <a:t>Now, how can we know the distance from pedestrian to us?</a:t>
            </a:r>
            <a:endParaRPr lang="zh-CN" altLang="en-US" sz="2400" dirty="0"/>
          </a:p>
        </p:txBody>
      </p:sp>
      <p:sp>
        <p:nvSpPr>
          <p:cNvPr id="3083" name="Rectangle 308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762FD3E-914A-0B34-0015-6219420F0392}"/>
              </a:ext>
            </a:extLst>
          </p:cNvPr>
          <p:cNvSpPr>
            <a:spLocks noGrp="1"/>
          </p:cNvSpPr>
          <p:nvPr>
            <p:ph idx="1"/>
          </p:nvPr>
        </p:nvSpPr>
        <p:spPr>
          <a:xfrm>
            <a:off x="361508" y="2934455"/>
            <a:ext cx="3892440" cy="2840139"/>
          </a:xfrm>
        </p:spPr>
        <p:txBody>
          <a:bodyPr anchor="t">
            <a:normAutofit/>
          </a:bodyPr>
          <a:lstStyle/>
          <a:p>
            <a:r>
              <a:rPr lang="en-US" altLang="zh-CN" dirty="0"/>
              <a:t>In practice: Radar &amp; Lidar of course!</a:t>
            </a:r>
          </a:p>
          <a:p>
            <a:r>
              <a:rPr lang="en-US" altLang="zh-CN" dirty="0"/>
              <a:t>But: we are poor, and we only have monocular video…</a:t>
            </a:r>
          </a:p>
          <a:p>
            <a:endParaRPr lang="en-US" altLang="zh-CN" dirty="0"/>
          </a:p>
          <a:p>
            <a:endParaRPr lang="zh-CN" altLang="en-US" dirty="0"/>
          </a:p>
        </p:txBody>
      </p:sp>
      <p:pic>
        <p:nvPicPr>
          <p:cNvPr id="3074" name="Picture 2" descr="Image">
            <a:extLst>
              <a:ext uri="{FF2B5EF4-FFF2-40B4-BE49-F238E27FC236}">
                <a16:creationId xmlns:a16="http://schemas.microsoft.com/office/drawing/2014/main" id="{B908188F-6979-7674-ADBF-1269DEDD1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01" r="-1" b="17888"/>
          <a:stretch/>
        </p:blipFill>
        <p:spPr bwMode="auto">
          <a:xfrm>
            <a:off x="4695713" y="713436"/>
            <a:ext cx="7500472" cy="5431128"/>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241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4109" name="Rectangle 4108">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1" name="Rectangle 4110">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A0E3487-A030-F54A-78BF-E6B4B113AD78}"/>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2800" b="0" cap="all" spc="150" dirty="0">
                <a:solidFill>
                  <a:schemeClr val="bg1"/>
                </a:solidFill>
              </a:rPr>
              <a:t>Answer: </a:t>
            </a:r>
            <a:br>
              <a:rPr lang="en-US" altLang="zh-CN" sz="2800" b="0" cap="all" spc="150" dirty="0">
                <a:solidFill>
                  <a:schemeClr val="bg1"/>
                </a:solidFill>
              </a:rPr>
            </a:br>
            <a:r>
              <a:rPr lang="en-US" altLang="zh-CN" sz="2800" b="0" cap="all" spc="150" dirty="0">
                <a:solidFill>
                  <a:schemeClr val="bg1"/>
                </a:solidFill>
              </a:rPr>
              <a:t>Monocular depth prediction modal! </a:t>
            </a:r>
            <a:br>
              <a:rPr lang="en-US" altLang="zh-CN" sz="2800" b="0" cap="all" spc="150" dirty="0">
                <a:solidFill>
                  <a:schemeClr val="bg1"/>
                </a:solidFill>
              </a:rPr>
            </a:br>
            <a:endParaRPr lang="en-US" altLang="zh-CN" sz="2800" b="0" cap="all" spc="150" dirty="0">
              <a:solidFill>
                <a:schemeClr val="bg1"/>
              </a:solidFill>
            </a:endParaRPr>
          </a:p>
        </p:txBody>
      </p:sp>
      <p:sp>
        <p:nvSpPr>
          <p:cNvPr id="3" name="内容占位符 2">
            <a:extLst>
              <a:ext uri="{FF2B5EF4-FFF2-40B4-BE49-F238E27FC236}">
                <a16:creationId xmlns:a16="http://schemas.microsoft.com/office/drawing/2014/main" id="{33EFCC71-5650-B214-5755-1C7EA11F65FF}"/>
              </a:ext>
            </a:extLst>
          </p:cNvPr>
          <p:cNvSpPr>
            <a:spLocks noGrp="1"/>
          </p:cNvSpPr>
          <p:nvPr>
            <p:ph idx="1"/>
          </p:nvPr>
        </p:nvSpPr>
        <p:spPr>
          <a:xfrm>
            <a:off x="1635104" y="3751119"/>
            <a:ext cx="4925184" cy="1735281"/>
          </a:xfrm>
        </p:spPr>
        <p:txBody>
          <a:bodyPr vert="horz" lIns="109728" tIns="109728" rIns="109728" bIns="91440" rtlCol="0" anchor="t">
            <a:normAutofit/>
          </a:bodyPr>
          <a:lstStyle/>
          <a:p>
            <a:pPr>
              <a:lnSpc>
                <a:spcPct val="150000"/>
              </a:lnSpc>
            </a:pPr>
            <a:r>
              <a:rPr lang="en-US" altLang="zh-CN" sz="2400" spc="150" dirty="0"/>
              <a:t>They are powerful these days!</a:t>
            </a:r>
          </a:p>
        </p:txBody>
      </p:sp>
      <p:sp>
        <p:nvSpPr>
          <p:cNvPr id="4115" name="Rectangle 4114">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Image">
            <a:extLst>
              <a:ext uri="{FF2B5EF4-FFF2-40B4-BE49-F238E27FC236}">
                <a16:creationId xmlns:a16="http://schemas.microsoft.com/office/drawing/2014/main" id="{8C1574E0-222F-FB16-ED93-4324D72432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7" r="7863"/>
          <a:stretch/>
        </p:blipFill>
        <p:spPr bwMode="auto">
          <a:xfrm>
            <a:off x="6859936" y="-2"/>
            <a:ext cx="5332064" cy="685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7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77BEC5-3D67-D088-7794-FAF910658781}"/>
              </a:ext>
            </a:extLst>
          </p:cNvPr>
          <p:cNvSpPr>
            <a:spLocks noGrp="1"/>
          </p:cNvSpPr>
          <p:nvPr>
            <p:ph type="title"/>
          </p:nvPr>
        </p:nvSpPr>
        <p:spPr>
          <a:xfrm>
            <a:off x="642918" y="1072110"/>
            <a:ext cx="3611029" cy="1862345"/>
          </a:xfrm>
        </p:spPr>
        <p:txBody>
          <a:bodyPr>
            <a:normAutofit/>
          </a:bodyPr>
          <a:lstStyle/>
          <a:p>
            <a:pPr>
              <a:lnSpc>
                <a:spcPct val="100000"/>
              </a:lnSpc>
            </a:pPr>
            <a:r>
              <a:rPr lang="fr-FR" altLang="zh-CN" sz="2800" dirty="0"/>
              <a:t>Depth estimation: Dense Prediction Transformer(DPT)</a:t>
            </a:r>
            <a:endParaRPr lang="zh-CN" altLang="en-US" sz="2800" dirty="0"/>
          </a:p>
        </p:txBody>
      </p:sp>
      <p:sp>
        <p:nvSpPr>
          <p:cNvPr id="33" name="Rectangle 3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D807FF29-7500-F1F0-79BC-58C45F176F82}"/>
              </a:ext>
            </a:extLst>
          </p:cNvPr>
          <p:cNvSpPr>
            <a:spLocks noGrp="1"/>
          </p:cNvSpPr>
          <p:nvPr>
            <p:ph idx="1"/>
          </p:nvPr>
        </p:nvSpPr>
        <p:spPr>
          <a:xfrm>
            <a:off x="637874" y="2934455"/>
            <a:ext cx="3616073" cy="2840139"/>
          </a:xfrm>
        </p:spPr>
        <p:txBody>
          <a:bodyPr anchor="t">
            <a:normAutofit/>
          </a:bodyPr>
          <a:lstStyle/>
          <a:p>
            <a:pPr>
              <a:lnSpc>
                <a:spcPct val="104000"/>
              </a:lnSpc>
            </a:pPr>
            <a:r>
              <a:rPr lang="en-US" altLang="zh-CN" sz="1600" dirty="0"/>
              <a:t>- [2021SOTA]</a:t>
            </a:r>
          </a:p>
          <a:p>
            <a:pPr>
              <a:lnSpc>
                <a:spcPct val="104000"/>
              </a:lnSpc>
            </a:pPr>
            <a:r>
              <a:rPr lang="en-US" altLang="zh-CN" sz="1600" dirty="0"/>
              <a:t>- Transformer based monocular depth estimation</a:t>
            </a:r>
          </a:p>
          <a:p>
            <a:pPr>
              <a:lnSpc>
                <a:spcPct val="104000"/>
              </a:lnSpc>
            </a:pPr>
            <a:r>
              <a:rPr lang="en-US" altLang="zh-CN" sz="1600" dirty="0"/>
              <a:t>- can generate image-size NumPy array indicating the depth value of each pixel</a:t>
            </a:r>
          </a:p>
          <a:p>
            <a:pPr>
              <a:lnSpc>
                <a:spcPct val="104000"/>
              </a:lnSpc>
            </a:pPr>
            <a:r>
              <a:rPr lang="en-US" altLang="zh-CN" sz="1600" dirty="0"/>
              <a:t>- Based on it, we obtained the estimated distance from dashcam to object</a:t>
            </a:r>
            <a:endParaRPr lang="zh-CN" altLang="en-US" sz="1600" dirty="0"/>
          </a:p>
        </p:txBody>
      </p:sp>
      <p:pic>
        <p:nvPicPr>
          <p:cNvPr id="8" name="图片 7">
            <a:extLst>
              <a:ext uri="{FF2B5EF4-FFF2-40B4-BE49-F238E27FC236}">
                <a16:creationId xmlns:a16="http://schemas.microsoft.com/office/drawing/2014/main" id="{C52DA6C4-93A0-FB4D-F87F-229BD2436399}"/>
              </a:ext>
            </a:extLst>
          </p:cNvPr>
          <p:cNvPicPr>
            <a:picLocks noChangeAspect="1"/>
          </p:cNvPicPr>
          <p:nvPr/>
        </p:nvPicPr>
        <p:blipFill>
          <a:blip r:embed="rId2"/>
          <a:stretch>
            <a:fillRect/>
          </a:stretch>
        </p:blipFill>
        <p:spPr>
          <a:xfrm>
            <a:off x="5188714" y="1436434"/>
            <a:ext cx="6514470" cy="4006398"/>
          </a:xfrm>
          <a:prstGeom prst="rect">
            <a:avLst/>
          </a:prstGeom>
        </p:spPr>
      </p:pic>
      <p:sp>
        <p:nvSpPr>
          <p:cNvPr id="35" name="Rectangle 3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C36CD63D-E971-3F05-CCA9-4C6CE5E7DDBF}"/>
              </a:ext>
            </a:extLst>
          </p:cNvPr>
          <p:cNvSpPr txBox="1"/>
          <p:nvPr/>
        </p:nvSpPr>
        <p:spPr>
          <a:xfrm>
            <a:off x="5444836" y="6316616"/>
            <a:ext cx="6384175" cy="369332"/>
          </a:xfrm>
          <a:prstGeom prst="rect">
            <a:avLst/>
          </a:prstGeom>
          <a:noFill/>
        </p:spPr>
        <p:txBody>
          <a:bodyPr wrap="square" rtlCol="0">
            <a:spAutoFit/>
          </a:bodyPr>
          <a:lstStyle/>
          <a:p>
            <a:r>
              <a:rPr lang="en-US" altLang="zh-CN" dirty="0"/>
              <a:t>Output: [very close, close, medium, far, very far] </a:t>
            </a:r>
            <a:endParaRPr lang="zh-CN" altLang="en-US" dirty="0"/>
          </a:p>
        </p:txBody>
      </p:sp>
    </p:spTree>
    <p:extLst>
      <p:ext uri="{BB962C8B-B14F-4D97-AF65-F5344CB8AC3E}">
        <p14:creationId xmlns:p14="http://schemas.microsoft.com/office/powerpoint/2010/main" val="366097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4D4EBF-3C1F-999C-8E2D-D464E828F69D}"/>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400"/>
              <a:t>LLM: gpt3.5_turbo_16k</a:t>
            </a:r>
            <a:endParaRPr lang="zh-CN" altLang="en-US" sz="240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0168021-F2DA-80D8-F85C-D92871E77645}"/>
              </a:ext>
            </a:extLst>
          </p:cNvPr>
          <p:cNvSpPr>
            <a:spLocks noGrp="1"/>
          </p:cNvSpPr>
          <p:nvPr>
            <p:ph idx="1"/>
          </p:nvPr>
        </p:nvSpPr>
        <p:spPr>
          <a:xfrm>
            <a:off x="637874" y="2934455"/>
            <a:ext cx="3616073" cy="2840139"/>
          </a:xfrm>
        </p:spPr>
        <p:txBody>
          <a:bodyPr anchor="t">
            <a:normAutofit/>
          </a:bodyPr>
          <a:lstStyle/>
          <a:p>
            <a:pPr>
              <a:lnSpc>
                <a:spcPct val="104000"/>
              </a:lnSpc>
            </a:pPr>
            <a:r>
              <a:rPr lang="en-US" altLang="zh-CN" sz="1800"/>
              <a:t>- long memory, can analyze the road scene with appropriate prompting</a:t>
            </a:r>
          </a:p>
          <a:p>
            <a:pPr marL="342900" indent="-342900">
              <a:lnSpc>
                <a:spcPct val="104000"/>
              </a:lnSpc>
              <a:buFontTx/>
              <a:buChar char="-"/>
            </a:pPr>
            <a:r>
              <a:rPr lang="en-US" altLang="zh-CN" sz="1800"/>
              <a:t>output can be seen here (0728 version):</a:t>
            </a:r>
          </a:p>
          <a:p>
            <a:pPr marL="342900" indent="-342900">
              <a:lnSpc>
                <a:spcPct val="104000"/>
              </a:lnSpc>
              <a:buFontTx/>
              <a:buChar char="-"/>
            </a:pPr>
            <a:r>
              <a:rPr lang="en-US" altLang="zh-CN" sz="1800">
                <a:hlinkClick r:id="rId2"/>
              </a:rPr>
              <a:t>Summer_Research_2023/</a:t>
            </a:r>
            <a:r>
              <a:rPr lang="en-US" altLang="zh-CN" sz="1800" err="1">
                <a:hlinkClick r:id="rId2"/>
              </a:rPr>
              <a:t>Blind_LLM_Guide_Project</a:t>
            </a:r>
            <a:r>
              <a:rPr lang="en-US" altLang="zh-CN" sz="1800">
                <a:hlinkClick r:id="rId2"/>
              </a:rPr>
              <a:t>/Chatbot/</a:t>
            </a:r>
            <a:endParaRPr lang="zh-CN" altLang="en-US" sz="1800"/>
          </a:p>
        </p:txBody>
      </p:sp>
      <p:pic>
        <p:nvPicPr>
          <p:cNvPr id="7" name="Graphic 6" descr="处理器">
            <a:extLst>
              <a:ext uri="{FF2B5EF4-FFF2-40B4-BE49-F238E27FC236}">
                <a16:creationId xmlns:a16="http://schemas.microsoft.com/office/drawing/2014/main" id="{98867B86-925C-BE22-C0F1-0A3A4CCCC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2911" y="1295962"/>
            <a:ext cx="4266076" cy="4266076"/>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9B43A5BD-B5E7-DAD4-BDB5-D63824AF6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7398" y="2914883"/>
            <a:ext cx="1057101" cy="105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9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A6FB120A-99B7-7C7F-57AB-D058F89E4A65}"/>
              </a:ext>
            </a:extLst>
          </p:cNvPr>
          <p:cNvPicPr>
            <a:picLocks noChangeAspect="1"/>
          </p:cNvPicPr>
          <p:nvPr/>
        </p:nvPicPr>
        <p:blipFill rotWithShape="1">
          <a:blip r:embed="rId2"/>
          <a:srcRect l="7859" r="23728" b="-2"/>
          <a:stretch/>
        </p:blipFill>
        <p:spPr>
          <a:xfrm>
            <a:off x="20" y="1804072"/>
            <a:ext cx="4458058" cy="4349801"/>
          </a:xfrm>
          <a:prstGeom prst="rect">
            <a:avLst/>
          </a:prstGeom>
        </p:spPr>
      </p:pic>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F3F3CD-87F4-B130-0A81-E09D868B8C88}"/>
              </a:ext>
            </a:extLst>
          </p:cNvPr>
          <p:cNvSpPr>
            <a:spLocks noGrp="1"/>
          </p:cNvSpPr>
          <p:nvPr>
            <p:ph type="title"/>
          </p:nvPr>
        </p:nvSpPr>
        <p:spPr>
          <a:xfrm>
            <a:off x="4794634" y="332450"/>
            <a:ext cx="6754447" cy="1471622"/>
          </a:xfrm>
        </p:spPr>
        <p:txBody>
          <a:bodyPr anchor="b">
            <a:normAutofit/>
          </a:bodyPr>
          <a:lstStyle/>
          <a:p>
            <a:r>
              <a:rPr lang="en-US" altLang="zh-CN" dirty="0"/>
              <a:t>Content</a:t>
            </a:r>
            <a:endParaRPr lang="zh-CN" altLang="en-US" dirty="0"/>
          </a:p>
        </p:txBody>
      </p:sp>
      <p:sp>
        <p:nvSpPr>
          <p:cNvPr id="15" name="Rectangle 1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87234359-49A6-545E-8417-30CB10B873B1}"/>
              </a:ext>
            </a:extLst>
          </p:cNvPr>
          <p:cNvSpPr>
            <a:spLocks noGrp="1"/>
          </p:cNvSpPr>
          <p:nvPr>
            <p:ph idx="1"/>
          </p:nvPr>
        </p:nvSpPr>
        <p:spPr>
          <a:xfrm>
            <a:off x="4794637" y="1940001"/>
            <a:ext cx="6754446" cy="3834594"/>
          </a:xfrm>
        </p:spPr>
        <p:txBody>
          <a:bodyPr anchor="t">
            <a:normAutofit/>
          </a:bodyPr>
          <a:lstStyle/>
          <a:p>
            <a:pPr marL="457200" indent="-457200">
              <a:buAutoNum type="arabicPeriod"/>
            </a:pPr>
            <a:r>
              <a:rPr lang="en-US" altLang="zh-CN" dirty="0"/>
              <a:t>Project Intuition</a:t>
            </a:r>
          </a:p>
          <a:p>
            <a:pPr marL="457200" indent="-457200">
              <a:buAutoNum type="arabicPeriod"/>
            </a:pPr>
            <a:r>
              <a:rPr lang="en-US" altLang="zh-CN" dirty="0"/>
              <a:t>Model Selection</a:t>
            </a:r>
          </a:p>
          <a:p>
            <a:pPr marL="457200" indent="-457200">
              <a:buAutoNum type="arabicPeriod"/>
            </a:pPr>
            <a:r>
              <a:rPr lang="en-US" altLang="zh-CN" dirty="0"/>
              <a:t>Pipeline</a:t>
            </a:r>
          </a:p>
          <a:p>
            <a:pPr marL="457200" indent="-457200">
              <a:buAutoNum type="arabicPeriod"/>
            </a:pPr>
            <a:r>
              <a:rPr lang="en-US" altLang="zh-CN" dirty="0"/>
              <a:t>Evaluation</a:t>
            </a:r>
          </a:p>
          <a:p>
            <a:pPr marL="457200" indent="-457200">
              <a:buAutoNum type="arabicPeriod"/>
            </a:pPr>
            <a:r>
              <a:rPr lang="en-US" altLang="zh-CN" dirty="0"/>
              <a:t>Failure try</a:t>
            </a:r>
          </a:p>
          <a:p>
            <a:pPr marL="457200" indent="-457200">
              <a:buAutoNum type="arabicPeriod"/>
            </a:pPr>
            <a:r>
              <a:rPr lang="en-US" altLang="zh-CN" dirty="0"/>
              <a:t>Ongoing process</a:t>
            </a:r>
          </a:p>
          <a:p>
            <a:pPr marL="457200" indent="-457200">
              <a:buAutoNum type="arabicPeriod"/>
            </a:pPr>
            <a:r>
              <a:rPr lang="en-US" altLang="zh-CN" dirty="0"/>
              <a:t>Random Thought</a:t>
            </a:r>
          </a:p>
          <a:p>
            <a:pPr marL="457200" indent="-457200">
              <a:buAutoNum type="arabicPeriod"/>
            </a:pPr>
            <a:endParaRPr lang="zh-CN" altLang="en-US" dirty="0"/>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21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inted factory">
            <a:extLst>
              <a:ext uri="{FF2B5EF4-FFF2-40B4-BE49-F238E27FC236}">
                <a16:creationId xmlns:a16="http://schemas.microsoft.com/office/drawing/2014/main" id="{FC1E69C3-29EF-95CE-B00D-8CACAA6B611B}"/>
              </a:ext>
            </a:extLst>
          </p:cNvPr>
          <p:cNvPicPr>
            <a:picLocks noChangeAspect="1"/>
          </p:cNvPicPr>
          <p:nvPr/>
        </p:nvPicPr>
        <p:blipFill rotWithShape="1">
          <a:blip r:embed="rId2"/>
          <a:srcRect l="26498" r="5089"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C821C0D-3247-37C7-9B71-D13E92D71EED}"/>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altLang="zh-CN" sz="6000" b="0" cap="all" spc="150" dirty="0"/>
              <a:t>Project Pipeline</a:t>
            </a:r>
          </a:p>
        </p:txBody>
      </p:sp>
      <p:sp>
        <p:nvSpPr>
          <p:cNvPr id="3" name="内容占位符 2">
            <a:extLst>
              <a:ext uri="{FF2B5EF4-FFF2-40B4-BE49-F238E27FC236}">
                <a16:creationId xmlns:a16="http://schemas.microsoft.com/office/drawing/2014/main" id="{1CED39CB-19DC-57EB-E01B-852F43DCE713}"/>
              </a:ext>
            </a:extLst>
          </p:cNvPr>
          <p:cNvSpPr>
            <a:spLocks noGrp="1"/>
          </p:cNvSpPr>
          <p:nvPr>
            <p:ph idx="1"/>
          </p:nvPr>
        </p:nvSpPr>
        <p:spPr>
          <a:xfrm>
            <a:off x="4882102" y="4810937"/>
            <a:ext cx="6666980" cy="1172200"/>
          </a:xfrm>
        </p:spPr>
        <p:txBody>
          <a:bodyPr vert="horz" lIns="109728" tIns="109728" rIns="109728" bIns="91440" rtlCol="0" anchor="t">
            <a:normAutofit/>
          </a:bodyPr>
          <a:lstStyle/>
          <a:p>
            <a:pPr>
              <a:lnSpc>
                <a:spcPct val="140000"/>
              </a:lnSpc>
            </a:pPr>
            <a:r>
              <a:rPr lang="en-US" altLang="zh-CN" sz="2400" spc="150" dirty="0">
                <a:solidFill>
                  <a:schemeClr val="tx1">
                    <a:lumMod val="85000"/>
                    <a:lumOff val="15000"/>
                  </a:schemeClr>
                </a:solidFill>
              </a:rPr>
              <a:t>So, how do we connect those modal together?</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DDF1C4C6-B5DD-5E38-9906-35A32D807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2537" y="498057"/>
            <a:ext cx="1057101" cy="105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1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6A8E94-8B70-7B72-7481-3AFBD6D10A70}"/>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100" dirty="0"/>
              <a:t>How to use LLM locate potential risk?</a:t>
            </a:r>
            <a:br>
              <a:rPr lang="en-US" altLang="zh-CN" sz="2100" dirty="0"/>
            </a:br>
            <a:r>
              <a:rPr lang="en-US" altLang="zh-CN" sz="2100" dirty="0"/>
              <a:t>	   </a:t>
            </a:r>
            <a:r>
              <a:rPr lang="en-US" altLang="zh-CN" sz="1600" dirty="0"/>
              <a:t>--- Output format 		for ZQ &amp; LZY</a:t>
            </a:r>
            <a:endParaRPr lang="zh-CN" altLang="en-US" sz="21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66505D3-D9D5-45EF-1BE5-80F2F49C5D71}"/>
              </a:ext>
            </a:extLst>
          </p:cNvPr>
          <p:cNvSpPr>
            <a:spLocks noGrp="1"/>
          </p:cNvSpPr>
          <p:nvPr>
            <p:ph idx="1"/>
          </p:nvPr>
        </p:nvSpPr>
        <p:spPr>
          <a:xfrm>
            <a:off x="637874" y="2934455"/>
            <a:ext cx="3616073" cy="2840139"/>
          </a:xfrm>
        </p:spPr>
        <p:txBody>
          <a:bodyPr anchor="t">
            <a:normAutofit/>
          </a:bodyPr>
          <a:lstStyle/>
          <a:p>
            <a:r>
              <a:rPr lang="en-US" altLang="zh-CN" dirty="0"/>
              <a:t>According to early test on LLM’s capability, it can evaluate the danger level and potential risk within the current driving scenario:</a:t>
            </a:r>
            <a:br>
              <a:rPr lang="en-US" altLang="zh-CN" dirty="0"/>
            </a:br>
            <a:endParaRPr lang="zh-CN" altLang="en-US" dirty="0"/>
          </a:p>
        </p:txBody>
      </p:sp>
      <p:pic>
        <p:nvPicPr>
          <p:cNvPr id="5" name="图片 4" descr="图形用户界面, 文本, 应用程序, 聊天或短信&#10;&#10;描述已自动生成">
            <a:extLst>
              <a:ext uri="{FF2B5EF4-FFF2-40B4-BE49-F238E27FC236}">
                <a16:creationId xmlns:a16="http://schemas.microsoft.com/office/drawing/2014/main" id="{A4CDC700-2AB7-B206-D471-851786FECBEA}"/>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58"/>
          <a:stretch/>
        </p:blipFill>
        <p:spPr>
          <a:xfrm>
            <a:off x="4695713" y="713436"/>
            <a:ext cx="7500472" cy="5431128"/>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CC7A81BE-C541-978B-CA1D-657762C6185D}"/>
              </a:ext>
            </a:extLst>
          </p:cNvPr>
          <p:cNvSpPr txBox="1"/>
          <p:nvPr/>
        </p:nvSpPr>
        <p:spPr>
          <a:xfrm>
            <a:off x="6026726" y="6310110"/>
            <a:ext cx="4946073" cy="369332"/>
          </a:xfrm>
          <a:prstGeom prst="rect">
            <a:avLst/>
          </a:prstGeom>
          <a:noFill/>
        </p:spPr>
        <p:txBody>
          <a:bodyPr wrap="square" rtlCol="0">
            <a:spAutoFit/>
          </a:bodyPr>
          <a:lstStyle/>
          <a:p>
            <a:r>
              <a:rPr lang="en-US" altLang="zh-CN" dirty="0"/>
              <a:t>Pic: Zero-shot justification of gpt3.5 turbo</a:t>
            </a:r>
            <a:endParaRPr lang="zh-CN" altLang="en-US" dirty="0"/>
          </a:p>
        </p:txBody>
      </p:sp>
    </p:spTree>
    <p:extLst>
      <p:ext uri="{BB962C8B-B14F-4D97-AF65-F5344CB8AC3E}">
        <p14:creationId xmlns:p14="http://schemas.microsoft.com/office/powerpoint/2010/main" val="314587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6A8E94-8B70-7B72-7481-3AFBD6D10A70}"/>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100" dirty="0"/>
              <a:t>How to use LLM locate potential risk?</a:t>
            </a:r>
            <a:br>
              <a:rPr lang="en-US" altLang="zh-CN" sz="2100" dirty="0"/>
            </a:br>
            <a:r>
              <a:rPr lang="en-US" altLang="zh-CN" sz="2100" dirty="0"/>
              <a:t>	   </a:t>
            </a:r>
            <a:r>
              <a:rPr lang="en-US" altLang="zh-CN" sz="1600" dirty="0"/>
              <a:t>--- Output format 		for ZQ &amp; LZY</a:t>
            </a:r>
            <a:endParaRPr lang="zh-CN" altLang="en-US" sz="21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66505D3-D9D5-45EF-1BE5-80F2F49C5D71}"/>
              </a:ext>
            </a:extLst>
          </p:cNvPr>
          <p:cNvSpPr>
            <a:spLocks noGrp="1"/>
          </p:cNvSpPr>
          <p:nvPr>
            <p:ph idx="1"/>
          </p:nvPr>
        </p:nvSpPr>
        <p:spPr>
          <a:xfrm>
            <a:off x="637874" y="2934455"/>
            <a:ext cx="3616073" cy="2840139"/>
          </a:xfrm>
        </p:spPr>
        <p:txBody>
          <a:bodyPr anchor="t">
            <a:normAutofit/>
          </a:bodyPr>
          <a:lstStyle/>
          <a:p>
            <a:r>
              <a:rPr lang="en-US" altLang="zh-CN" dirty="0"/>
              <a:t>Furthermore, how can we demonstrate it in:</a:t>
            </a:r>
            <a:br>
              <a:rPr lang="en-US" altLang="zh-CN" dirty="0"/>
            </a:br>
            <a:r>
              <a:rPr lang="en-US" altLang="zh-CN" dirty="0"/>
              <a:t>- Vision: ARHUD</a:t>
            </a:r>
          </a:p>
          <a:p>
            <a:pPr marL="342900" indent="-342900">
              <a:buFontTx/>
              <a:buChar char="-"/>
            </a:pPr>
            <a:r>
              <a:rPr lang="en-US" altLang="zh-CN" dirty="0"/>
              <a:t>Audio: speech reminders </a:t>
            </a:r>
          </a:p>
          <a:p>
            <a:pPr lvl="1"/>
            <a:r>
              <a:rPr lang="en-US" altLang="zh-CN" dirty="0"/>
              <a:t>	- Similar to </a:t>
            </a:r>
            <a:r>
              <a:rPr lang="zh-CN" altLang="en-US" dirty="0"/>
              <a:t>说服组</a:t>
            </a:r>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A54D0772-0478-7564-AAED-D54C737B376C}"/>
              </a:ext>
            </a:extLst>
          </p:cNvPr>
          <p:cNvSpPr txBox="1"/>
          <p:nvPr/>
        </p:nvSpPr>
        <p:spPr>
          <a:xfrm>
            <a:off x="5008418" y="947651"/>
            <a:ext cx="6342611" cy="1200329"/>
          </a:xfrm>
          <a:prstGeom prst="rect">
            <a:avLst/>
          </a:prstGeom>
          <a:noFill/>
        </p:spPr>
        <p:txBody>
          <a:bodyPr wrap="square" rtlCol="0">
            <a:spAutoFit/>
          </a:bodyPr>
          <a:lstStyle/>
          <a:p>
            <a:r>
              <a:rPr lang="en-US" altLang="zh-CN" dirty="0"/>
              <a:t>Our</a:t>
            </a:r>
            <a:r>
              <a:rPr lang="zh-CN" altLang="en-US" dirty="0"/>
              <a:t> </a:t>
            </a:r>
            <a:r>
              <a:rPr lang="en-US" altLang="zh-CN" dirty="0"/>
              <a:t>solution: </a:t>
            </a:r>
            <a:r>
              <a:rPr lang="zh-CN" altLang="en-US" dirty="0"/>
              <a:t> 关键帧</a:t>
            </a:r>
            <a:r>
              <a:rPr lang="en-US" altLang="zh-CN" dirty="0"/>
              <a:t>+</a:t>
            </a:r>
            <a:r>
              <a:rPr lang="zh-CN" altLang="en-US" dirty="0"/>
              <a:t>混合帧分析</a:t>
            </a:r>
            <a:endParaRPr lang="en-US" altLang="zh-CN" dirty="0"/>
          </a:p>
          <a:p>
            <a:endParaRPr lang="en-US" altLang="zh-CN" dirty="0"/>
          </a:p>
          <a:p>
            <a:endParaRPr lang="en-US" altLang="zh-CN" dirty="0"/>
          </a:p>
          <a:p>
            <a:endParaRPr lang="zh-CN" altLang="en-US" dirty="0"/>
          </a:p>
        </p:txBody>
      </p:sp>
      <p:pic>
        <p:nvPicPr>
          <p:cNvPr id="9" name="内容占位符 3">
            <a:extLst>
              <a:ext uri="{FF2B5EF4-FFF2-40B4-BE49-F238E27FC236}">
                <a16:creationId xmlns:a16="http://schemas.microsoft.com/office/drawing/2014/main" id="{3EEB4C79-6220-E4D3-4F75-52E520FEDE1E}"/>
              </a:ext>
            </a:extLst>
          </p:cNvPr>
          <p:cNvPicPr>
            <a:picLocks noChangeAspect="1"/>
          </p:cNvPicPr>
          <p:nvPr/>
        </p:nvPicPr>
        <p:blipFill rotWithShape="1">
          <a:blip r:embed="rId3"/>
          <a:srcRect t="467" r="-1" b="-1"/>
          <a:stretch/>
        </p:blipFill>
        <p:spPr>
          <a:xfrm>
            <a:off x="5236297" y="1348144"/>
            <a:ext cx="6535218" cy="4732183"/>
          </a:xfrm>
          <a:prstGeom prst="rect">
            <a:avLst/>
          </a:prstGeom>
        </p:spPr>
      </p:pic>
    </p:spTree>
    <p:extLst>
      <p:ext uri="{BB962C8B-B14F-4D97-AF65-F5344CB8AC3E}">
        <p14:creationId xmlns:p14="http://schemas.microsoft.com/office/powerpoint/2010/main" val="162421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Vision2text</a:t>
            </a:r>
            <a:endParaRPr lang="zh-CN" altLang="en-US" dirty="0"/>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dirty="0"/>
              <a:t>Vision information </a:t>
            </a:r>
          </a:p>
          <a:p>
            <a:r>
              <a:rPr lang="en-US" dirty="0"/>
              <a:t>Obtain process</a:t>
            </a:r>
          </a:p>
        </p:txBody>
      </p:sp>
      <p:pic>
        <p:nvPicPr>
          <p:cNvPr id="4" name="内容占位符 3">
            <a:extLst>
              <a:ext uri="{FF2B5EF4-FFF2-40B4-BE49-F238E27FC236}">
                <a16:creationId xmlns:a16="http://schemas.microsoft.com/office/drawing/2014/main" id="{C85CF091-C6F8-A9E5-B4AF-C9539EC073F0}"/>
              </a:ext>
            </a:extLst>
          </p:cNvPr>
          <p:cNvPicPr>
            <a:picLocks noChangeAspect="1"/>
          </p:cNvPicPr>
          <p:nvPr/>
        </p:nvPicPr>
        <p:blipFill rotWithShape="1">
          <a:blip r:embed="rId2"/>
          <a:srcRect t="467" r="-1" b="-1"/>
          <a:stretch/>
        </p:blipFill>
        <p:spPr>
          <a:xfrm>
            <a:off x="4695713" y="713436"/>
            <a:ext cx="7500472" cy="5431128"/>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671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Vision2text</a:t>
            </a:r>
            <a:endParaRPr lang="zh-CN" altLang="en-US" dirty="0"/>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dirty="0"/>
              <a:t>Text generation process</a:t>
            </a:r>
          </a:p>
        </p:txBody>
      </p:sp>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F2DD8C73-F459-07FB-7A1D-CF2A33E44D9E}"/>
              </a:ext>
            </a:extLst>
          </p:cNvPr>
          <p:cNvPicPr>
            <a:picLocks noChangeAspect="1"/>
          </p:cNvPicPr>
          <p:nvPr/>
        </p:nvPicPr>
        <p:blipFill>
          <a:blip r:embed="rId2"/>
          <a:stretch>
            <a:fillRect/>
          </a:stretch>
        </p:blipFill>
        <p:spPr>
          <a:xfrm>
            <a:off x="4905470" y="782609"/>
            <a:ext cx="7098259" cy="5215503"/>
          </a:xfrm>
          <a:prstGeom prst="rect">
            <a:avLst/>
          </a:prstGeom>
        </p:spPr>
      </p:pic>
    </p:spTree>
    <p:extLst>
      <p:ext uri="{BB962C8B-B14F-4D97-AF65-F5344CB8AC3E}">
        <p14:creationId xmlns:p14="http://schemas.microsoft.com/office/powerpoint/2010/main" val="223988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1434622" y="1113327"/>
            <a:ext cx="4862811" cy="2019488"/>
          </a:xfrm>
        </p:spPr>
        <p:txBody>
          <a:bodyPr>
            <a:normAutofit/>
          </a:bodyPr>
          <a:lstStyle/>
          <a:p>
            <a:r>
              <a:rPr lang="en-US" altLang="zh-CN">
                <a:solidFill>
                  <a:schemeClr val="bg1"/>
                </a:solidFill>
              </a:rPr>
              <a:t>Vision2text</a:t>
            </a:r>
            <a:endParaRPr lang="zh-CN" altLang="en-US">
              <a:solidFill>
                <a:schemeClr val="bg1"/>
              </a:solidFill>
            </a:endParaRPr>
          </a:p>
        </p:txBody>
      </p:sp>
      <p:sp>
        <p:nvSpPr>
          <p:cNvPr id="34" name="Rectangle 33">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1434622" y="3707541"/>
            <a:ext cx="5117253" cy="2505801"/>
          </a:xfrm>
        </p:spPr>
        <p:txBody>
          <a:bodyPr anchor="t">
            <a:normAutofit/>
          </a:bodyPr>
          <a:lstStyle/>
          <a:p>
            <a:r>
              <a:rPr lang="en-US" dirty="0"/>
              <a:t>Output format </a:t>
            </a:r>
          </a:p>
          <a:p>
            <a:r>
              <a:rPr lang="en-US" dirty="0"/>
              <a:t>JSON/</a:t>
            </a:r>
            <a:r>
              <a:rPr lang="en-US" altLang="zh-CN" dirty="0" err="1"/>
              <a:t>dict</a:t>
            </a:r>
            <a:r>
              <a:rPr lang="en-US" altLang="zh-CN" dirty="0"/>
              <a:t> form for readability</a:t>
            </a:r>
            <a:br>
              <a:rPr lang="en-US" dirty="0"/>
            </a:br>
            <a:r>
              <a:rPr lang="en-US" dirty="0"/>
              <a:t>[Ongoing part,</a:t>
            </a:r>
          </a:p>
          <a:p>
            <a:r>
              <a:rPr lang="en-US" dirty="0"/>
              <a:t> working with ZQ now]</a:t>
            </a:r>
          </a:p>
        </p:txBody>
      </p:sp>
      <p:sp>
        <p:nvSpPr>
          <p:cNvPr id="44" name="Rectangle 4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79A989F8-5D65-61EF-853D-1697355490A8}"/>
              </a:ext>
            </a:extLst>
          </p:cNvPr>
          <p:cNvPicPr>
            <a:picLocks noChangeAspect="1"/>
          </p:cNvPicPr>
          <p:nvPr/>
        </p:nvPicPr>
        <p:blipFill>
          <a:blip r:embed="rId2"/>
          <a:stretch>
            <a:fillRect/>
          </a:stretch>
        </p:blipFill>
        <p:spPr>
          <a:xfrm>
            <a:off x="7713022" y="484632"/>
            <a:ext cx="3625891" cy="5824726"/>
          </a:xfrm>
          <a:prstGeom prst="rect">
            <a:avLst/>
          </a:prstGeom>
        </p:spPr>
      </p:pic>
    </p:spTree>
    <p:extLst>
      <p:ext uri="{BB962C8B-B14F-4D97-AF65-F5344CB8AC3E}">
        <p14:creationId xmlns:p14="http://schemas.microsoft.com/office/powerpoint/2010/main" val="384708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B59E90-C2E6-4C7B-B62A-9A39E4D13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1B2979-9B0F-4F3C-A912-A0A5339D7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88D065-482C-41CF-99A2-50EFB1B94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86F4EA7-6118-D359-B116-9EFA65A36FB8}"/>
              </a:ext>
            </a:extLst>
          </p:cNvPr>
          <p:cNvSpPr>
            <a:spLocks noGrp="1"/>
          </p:cNvSpPr>
          <p:nvPr>
            <p:ph type="title"/>
          </p:nvPr>
        </p:nvSpPr>
        <p:spPr>
          <a:xfrm>
            <a:off x="1668219" y="2018361"/>
            <a:ext cx="5408670" cy="2778389"/>
          </a:xfrm>
        </p:spPr>
        <p:txBody>
          <a:bodyPr>
            <a:normAutofit fontScale="90000"/>
          </a:bodyPr>
          <a:lstStyle/>
          <a:p>
            <a:r>
              <a:rPr lang="en-US" altLang="zh-CN" dirty="0">
                <a:solidFill>
                  <a:schemeClr val="bg1"/>
                </a:solidFill>
              </a:rPr>
              <a:t>Another basic problem:</a:t>
            </a:r>
            <a:br>
              <a:rPr lang="en-US" altLang="zh-CN" dirty="0">
                <a:solidFill>
                  <a:schemeClr val="bg1"/>
                </a:solidFill>
              </a:rPr>
            </a:br>
            <a:r>
              <a:rPr lang="en-US" altLang="zh-CN" dirty="0">
                <a:solidFill>
                  <a:schemeClr val="bg1"/>
                </a:solidFill>
              </a:rPr>
              <a:t>how to test the model?</a:t>
            </a:r>
            <a:endParaRPr lang="zh-CN" altLang="en-US" dirty="0">
              <a:solidFill>
                <a:schemeClr val="bg1"/>
              </a:solidFill>
            </a:endParaRPr>
          </a:p>
        </p:txBody>
      </p:sp>
      <p:sp>
        <p:nvSpPr>
          <p:cNvPr id="14" name="Rectangle 13">
            <a:extLst>
              <a:ext uri="{FF2B5EF4-FFF2-40B4-BE49-F238E27FC236}">
                <a16:creationId xmlns:a16="http://schemas.microsoft.com/office/drawing/2014/main" id="{23E1A6E1-A101-407D-9872-0506425C7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64" y="0"/>
            <a:ext cx="4658436" cy="1631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719278-7F2F-4811-B6C9-3045E7DCC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574051"/>
            <a:ext cx="4626864" cy="36356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49E4F89-BD43-4E3D-88E8-6C7E8AA9F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1153701-84AC-48F8-BF95-FD091301A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5FF1E9-6522-482B-A20C-EA7AF7CAA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E416808-A6F4-3A06-B62B-C3A6C0D4C9C3}"/>
              </a:ext>
            </a:extLst>
          </p:cNvPr>
          <p:cNvSpPr>
            <a:spLocks noGrp="1"/>
          </p:cNvSpPr>
          <p:nvPr>
            <p:ph idx="1"/>
          </p:nvPr>
        </p:nvSpPr>
        <p:spPr>
          <a:xfrm>
            <a:off x="7968404" y="2138901"/>
            <a:ext cx="3580678" cy="2721857"/>
          </a:xfrm>
        </p:spPr>
        <p:txBody>
          <a:bodyPr>
            <a:normAutofit lnSpcReduction="10000"/>
          </a:bodyPr>
          <a:lstStyle/>
          <a:p>
            <a:pPr>
              <a:lnSpc>
                <a:spcPct val="104000"/>
              </a:lnSpc>
            </a:pPr>
            <a:r>
              <a:rPr lang="en-US" altLang="zh-CN" dirty="0"/>
              <a:t>It occupies a lot of time to do simulation and real-life testing</a:t>
            </a:r>
            <a:br>
              <a:rPr lang="en-US" altLang="zh-CN" dirty="0"/>
            </a:br>
            <a:r>
              <a:rPr lang="en-US" altLang="zh-CN" dirty="0"/>
              <a:t>So, we choose video,</a:t>
            </a:r>
            <a:br>
              <a:rPr lang="en-US" altLang="zh-CN" dirty="0"/>
            </a:br>
            <a:r>
              <a:rPr lang="en-US" altLang="zh-CN" dirty="0"/>
              <a:t>- monocular</a:t>
            </a:r>
            <a:br>
              <a:rPr lang="en-US" altLang="zh-CN" dirty="0"/>
            </a:br>
            <a:r>
              <a:rPr lang="en-US" altLang="zh-CN" dirty="0"/>
              <a:t>- ground truth justification</a:t>
            </a:r>
            <a:br>
              <a:rPr lang="en-US" altLang="zh-CN" dirty="0"/>
            </a:br>
            <a:r>
              <a:rPr lang="en-US" altLang="zh-CN" dirty="0"/>
              <a:t>- many pedestrian</a:t>
            </a:r>
            <a:endParaRPr lang="zh-CN" altLang="en-US" dirty="0"/>
          </a:p>
        </p:txBody>
      </p:sp>
      <p:sp>
        <p:nvSpPr>
          <p:cNvPr id="24" name="Rectangle 23">
            <a:extLst>
              <a:ext uri="{FF2B5EF4-FFF2-40B4-BE49-F238E27FC236}">
                <a16:creationId xmlns:a16="http://schemas.microsoft.com/office/drawing/2014/main" id="{760CEDF7-1225-4242-8C30-EA518372A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774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402294" y="1287222"/>
            <a:ext cx="3611029" cy="1862345"/>
          </a:xfrm>
        </p:spPr>
        <p:txBody>
          <a:bodyPr>
            <a:normAutofit/>
          </a:bodyPr>
          <a:lstStyle/>
          <a:p>
            <a:pPr algn="r">
              <a:lnSpc>
                <a:spcPct val="100000"/>
              </a:lnSpc>
            </a:pPr>
            <a:r>
              <a:rPr lang="en-US" altLang="zh-CN" sz="3600" dirty="0"/>
              <a:t>JAAD dataset</a:t>
            </a:r>
            <a:br>
              <a:rPr lang="en-US" altLang="zh-CN" sz="3600" dirty="0"/>
            </a:br>
            <a:r>
              <a:rPr lang="en-US" altLang="zh-CN" sz="1800" dirty="0"/>
              <a:t>--- the video dataset for pedestrian intention prediction</a:t>
            </a:r>
            <a:endParaRPr lang="zh-CN" altLang="en-US" sz="36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内容占位符 2">
            <a:extLst>
              <a:ext uri="{FF2B5EF4-FFF2-40B4-BE49-F238E27FC236}">
                <a16:creationId xmlns:a16="http://schemas.microsoft.com/office/drawing/2014/main" id="{9FE66143-2176-0B42-0345-F79827105448}"/>
              </a:ext>
            </a:extLst>
          </p:cNvPr>
          <p:cNvGraphicFramePr>
            <a:graphicFrameLocks/>
          </p:cNvGraphicFramePr>
          <p:nvPr/>
        </p:nvGraphicFramePr>
        <p:xfrm>
          <a:off x="5376671" y="705113"/>
          <a:ext cx="6172412" cy="5197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内容占位符 7" descr="街道上的汽车">
            <a:extLst>
              <a:ext uri="{FF2B5EF4-FFF2-40B4-BE49-F238E27FC236}">
                <a16:creationId xmlns:a16="http://schemas.microsoft.com/office/drawing/2014/main" id="{84893936-6A83-A5BC-A3DF-DE5352DAEBA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96998" y="3309762"/>
            <a:ext cx="3616325" cy="1745533"/>
          </a:xfrm>
          <a:prstGeom prst="rect">
            <a:avLst/>
          </a:prstGeom>
        </p:spPr>
      </p:pic>
    </p:spTree>
    <p:extLst>
      <p:ext uri="{BB962C8B-B14F-4D97-AF65-F5344CB8AC3E}">
        <p14:creationId xmlns:p14="http://schemas.microsoft.com/office/powerpoint/2010/main" val="344333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93" name="Rectangle 617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94" name="Rectangle 618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95" name="Picture 6174" descr="Analogue clock">
            <a:extLst>
              <a:ext uri="{FF2B5EF4-FFF2-40B4-BE49-F238E27FC236}">
                <a16:creationId xmlns:a16="http://schemas.microsoft.com/office/drawing/2014/main" id="{49608F6F-E976-E670-7FF1-D946935F9699}"/>
              </a:ext>
            </a:extLst>
          </p:cNvPr>
          <p:cNvPicPr>
            <a:picLocks noChangeAspect="1"/>
          </p:cNvPicPr>
          <p:nvPr/>
        </p:nvPicPr>
        <p:blipFill rotWithShape="1">
          <a:blip r:embed="rId2"/>
          <a:srcRect l="26824" r="4763" b="-2"/>
          <a:stretch/>
        </p:blipFill>
        <p:spPr>
          <a:xfrm>
            <a:off x="20" y="1804072"/>
            <a:ext cx="4458058" cy="4349801"/>
          </a:xfrm>
          <a:prstGeom prst="rect">
            <a:avLst/>
          </a:prstGeom>
        </p:spPr>
      </p:pic>
      <p:sp>
        <p:nvSpPr>
          <p:cNvPr id="6196" name="Rectangle 618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4794634" y="332450"/>
            <a:ext cx="6754447" cy="1471622"/>
          </a:xfrm>
        </p:spPr>
        <p:txBody>
          <a:bodyPr anchor="b">
            <a:normAutofit/>
          </a:bodyPr>
          <a:lstStyle/>
          <a:p>
            <a:pPr>
              <a:lnSpc>
                <a:spcPct val="100000"/>
              </a:lnSpc>
            </a:pPr>
            <a:r>
              <a:rPr lang="en-US" altLang="zh-CN" sz="4100"/>
              <a:t>Failure Case 1</a:t>
            </a:r>
            <a:br>
              <a:rPr lang="en-US" altLang="zh-CN" sz="4100"/>
            </a:br>
            <a:r>
              <a:rPr lang="en-US" altLang="zh-CN" sz="4100"/>
              <a:t>Delay </a:t>
            </a:r>
            <a:endParaRPr lang="zh-CN" altLang="en-US" sz="4100"/>
          </a:p>
        </p:txBody>
      </p:sp>
      <p:sp>
        <p:nvSpPr>
          <p:cNvPr id="6197" name="Rectangle 61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4794637" y="1940001"/>
            <a:ext cx="6754446" cy="3834594"/>
          </a:xfrm>
        </p:spPr>
        <p:txBody>
          <a:bodyPr anchor="t">
            <a:normAutofit/>
          </a:bodyPr>
          <a:lstStyle/>
          <a:p>
            <a:r>
              <a:rPr lang="en-US" altLang="zh-CN" dirty="0"/>
              <a:t>The connected modal is too slow</a:t>
            </a:r>
          </a:p>
          <a:p>
            <a:r>
              <a:rPr lang="en-US" altLang="zh-CN" dirty="0"/>
              <a:t>Real time consideration is important, </a:t>
            </a:r>
          </a:p>
          <a:p>
            <a:r>
              <a:rPr lang="en-US" altLang="zh-CN" dirty="0"/>
              <a:t>But may be not so important</a:t>
            </a:r>
          </a:p>
          <a:p>
            <a:endParaRPr lang="en-US" altLang="zh-CN" dirty="0"/>
          </a:p>
          <a:p>
            <a:r>
              <a:rPr lang="en-US" altLang="zh-CN" b="1" dirty="0"/>
              <a:t>Solution:</a:t>
            </a:r>
          </a:p>
          <a:p>
            <a:r>
              <a:rPr lang="en-US" altLang="zh-CN" b="1" dirty="0"/>
              <a:t>Preprocessing for the ARHUD</a:t>
            </a:r>
          </a:p>
          <a:p>
            <a:endParaRPr lang="en-US" altLang="zh-CN" b="1" dirty="0"/>
          </a:p>
        </p:txBody>
      </p:sp>
      <p:sp>
        <p:nvSpPr>
          <p:cNvPr id="6198" name="Rectangle 618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9" name="Rectangle 618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619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57138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6" name="Rectangle 614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7" name="Rectangle 6151">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434622" y="1113327"/>
            <a:ext cx="4862811" cy="2019488"/>
          </a:xfrm>
        </p:spPr>
        <p:txBody>
          <a:bodyPr>
            <a:normAutofit/>
          </a:bodyPr>
          <a:lstStyle/>
          <a:p>
            <a:r>
              <a:rPr lang="en-US" altLang="zh-CN" sz="4100" dirty="0">
                <a:solidFill>
                  <a:schemeClr val="bg1"/>
                </a:solidFill>
              </a:rPr>
              <a:t>Failure Case 2</a:t>
            </a:r>
            <a:br>
              <a:rPr lang="en-US" altLang="zh-CN" sz="4100" dirty="0">
                <a:solidFill>
                  <a:schemeClr val="bg1"/>
                </a:solidFill>
              </a:rPr>
            </a:br>
            <a:r>
              <a:rPr lang="en-US" altLang="zh-CN" sz="4100" dirty="0">
                <a:solidFill>
                  <a:schemeClr val="bg1"/>
                </a:solidFill>
              </a:rPr>
              <a:t>Pose Estimation</a:t>
            </a:r>
            <a:endParaRPr lang="zh-CN" altLang="en-US" sz="4100" dirty="0">
              <a:solidFill>
                <a:schemeClr val="bg1"/>
              </a:solidFill>
            </a:endParaRPr>
          </a:p>
        </p:txBody>
      </p:sp>
      <p:sp>
        <p:nvSpPr>
          <p:cNvPr id="6168" name="Rectangle 6153">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155">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15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159">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161">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434622" y="3707541"/>
            <a:ext cx="5117253" cy="2505801"/>
          </a:xfrm>
        </p:spPr>
        <p:txBody>
          <a:bodyPr>
            <a:normAutofit/>
          </a:bodyPr>
          <a:lstStyle/>
          <a:p>
            <a:r>
              <a:rPr lang="en-US" altLang="zh-CN" sz="1900" dirty="0"/>
              <a:t>I want to involve Pose direction for further explanation and description, but It is complex and quite hard to analyze the pose bone (You may still require a neural network to decide which way the man is)</a:t>
            </a:r>
          </a:p>
          <a:p>
            <a:endParaRPr lang="zh-CN" altLang="en-US" sz="1900" dirty="0"/>
          </a:p>
        </p:txBody>
      </p:sp>
      <p:sp>
        <p:nvSpPr>
          <p:cNvPr id="6173" name="Rectangle 616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a:extLst>
              <a:ext uri="{FF2B5EF4-FFF2-40B4-BE49-F238E27FC236}">
                <a16:creationId xmlns:a16="http://schemas.microsoft.com/office/drawing/2014/main" id="{0811E6AD-835A-46B1-4353-96989DADB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20" r="29928"/>
          <a:stretch/>
        </p:blipFill>
        <p:spPr bwMode="auto">
          <a:xfrm>
            <a:off x="6857698" y="10"/>
            <a:ext cx="53343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4779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icro image of a street traffic">
            <a:extLst>
              <a:ext uri="{FF2B5EF4-FFF2-40B4-BE49-F238E27FC236}">
                <a16:creationId xmlns:a16="http://schemas.microsoft.com/office/drawing/2014/main" id="{80550B06-A9A4-228B-F11D-1EEC23AA7ACF}"/>
              </a:ext>
            </a:extLst>
          </p:cNvPr>
          <p:cNvPicPr>
            <a:picLocks noChangeAspect="1"/>
          </p:cNvPicPr>
          <p:nvPr/>
        </p:nvPicPr>
        <p:blipFill rotWithShape="1">
          <a:blip r:embed="rId2"/>
          <a:srcRect l="15389" r="29398"/>
          <a:stretch/>
        </p:blipFill>
        <p:spPr>
          <a:xfrm>
            <a:off x="20" y="719747"/>
            <a:ext cx="4458058" cy="5389675"/>
          </a:xfrm>
          <a:prstGeom prst="rect">
            <a:avLst/>
          </a:prstGeom>
        </p:spPr>
      </p:pic>
      <p:sp>
        <p:nvSpPr>
          <p:cNvPr id="13" name="Rectangle 1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335D1C8-1951-C11E-2EF5-804670F4D7F8}"/>
              </a:ext>
            </a:extLst>
          </p:cNvPr>
          <p:cNvSpPr>
            <a:spLocks noGrp="1"/>
          </p:cNvSpPr>
          <p:nvPr>
            <p:ph type="title"/>
          </p:nvPr>
        </p:nvSpPr>
        <p:spPr>
          <a:xfrm>
            <a:off x="4919472" y="1056362"/>
            <a:ext cx="5379998" cy="1325234"/>
          </a:xfrm>
        </p:spPr>
        <p:txBody>
          <a:bodyPr>
            <a:normAutofit/>
          </a:bodyPr>
          <a:lstStyle/>
          <a:p>
            <a:pPr>
              <a:lnSpc>
                <a:spcPct val="100000"/>
              </a:lnSpc>
            </a:pPr>
            <a:r>
              <a:rPr lang="en-US" altLang="zh-CN" sz="2400" dirty="0"/>
              <a:t>Intuition:</a:t>
            </a:r>
            <a:br>
              <a:rPr lang="en-US" altLang="zh-CN" sz="2400" dirty="0"/>
            </a:br>
            <a:r>
              <a:rPr lang="en-US" altLang="zh-CN" sz="2400" dirty="0"/>
              <a:t>Corner cases are countless, but LLM has logic</a:t>
            </a:r>
            <a:endParaRPr lang="zh-CN" altLang="en-US" sz="2400" dirty="0"/>
          </a:p>
        </p:txBody>
      </p:sp>
      <p:sp>
        <p:nvSpPr>
          <p:cNvPr id="17" name="Rectangle 1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E3630EB-EC55-5BF3-E3C8-6C6F6D832EFC}"/>
              </a:ext>
            </a:extLst>
          </p:cNvPr>
          <p:cNvSpPr>
            <a:spLocks noGrp="1"/>
          </p:cNvSpPr>
          <p:nvPr>
            <p:ph idx="1"/>
          </p:nvPr>
        </p:nvSpPr>
        <p:spPr>
          <a:xfrm>
            <a:off x="4921856" y="2268655"/>
            <a:ext cx="6890529" cy="3877703"/>
          </a:xfrm>
        </p:spPr>
        <p:txBody>
          <a:bodyPr anchor="t">
            <a:normAutofit fontScale="92500"/>
          </a:bodyPr>
          <a:lstStyle/>
          <a:p>
            <a:r>
              <a:rPr lang="en-US" altLang="zh-CN" dirty="0"/>
              <a:t>Road scene understanding is a relative complex and important topic in autonomous driving field. </a:t>
            </a:r>
          </a:p>
          <a:p>
            <a:r>
              <a:rPr lang="en-US" altLang="zh-CN" dirty="0"/>
              <a:t>Traditional approach like </a:t>
            </a:r>
            <a:r>
              <a:rPr lang="en-US" altLang="zh-CN" b="1" dirty="0"/>
              <a:t>driving risk field </a:t>
            </a:r>
            <a:r>
              <a:rPr lang="en-US" altLang="zh-CN" dirty="0"/>
              <a:t>or </a:t>
            </a:r>
            <a:r>
              <a:rPr lang="en-US" altLang="zh-CN" b="1" dirty="0"/>
              <a:t>object detection </a:t>
            </a:r>
            <a:r>
              <a:rPr lang="en-US" altLang="zh-CN" dirty="0"/>
              <a:t>is useful and practical, but they can’t cover all the possibilities in the real-world scenario (Too much annoying if-statements).</a:t>
            </a:r>
          </a:p>
          <a:p>
            <a:r>
              <a:rPr lang="en-US" altLang="zh-CN" dirty="0"/>
              <a:t>Solving it in a brand-new way is my intuitive study interest, because I saw the potential capability within LLM to be a co-pilot, helping drivers to recognize and avoid those potential risk. </a:t>
            </a:r>
            <a:endParaRPr lang="zh-CN" altLang="en-US" dirty="0"/>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17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6" name="Rectangle 614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7" name="Rectangle 6151">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434622" y="1113327"/>
            <a:ext cx="4862811" cy="2019488"/>
          </a:xfrm>
        </p:spPr>
        <p:txBody>
          <a:bodyPr>
            <a:normAutofit/>
          </a:bodyPr>
          <a:lstStyle/>
          <a:p>
            <a:r>
              <a:rPr lang="en-US" altLang="zh-CN" sz="4100" dirty="0">
                <a:solidFill>
                  <a:schemeClr val="bg1"/>
                </a:solidFill>
              </a:rPr>
              <a:t>Failure Case 2</a:t>
            </a:r>
            <a:br>
              <a:rPr lang="en-US" altLang="zh-CN" sz="4100" dirty="0">
                <a:solidFill>
                  <a:schemeClr val="bg1"/>
                </a:solidFill>
              </a:rPr>
            </a:br>
            <a:r>
              <a:rPr lang="en-US" altLang="zh-CN" sz="4100" dirty="0">
                <a:solidFill>
                  <a:schemeClr val="bg1"/>
                </a:solidFill>
              </a:rPr>
              <a:t>Pose Estimation</a:t>
            </a:r>
            <a:endParaRPr lang="zh-CN" altLang="en-US" sz="4100" dirty="0">
              <a:solidFill>
                <a:schemeClr val="bg1"/>
              </a:solidFill>
            </a:endParaRPr>
          </a:p>
        </p:txBody>
      </p:sp>
      <p:sp>
        <p:nvSpPr>
          <p:cNvPr id="6168" name="Rectangle 6153">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155">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15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159">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161">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434622" y="3707541"/>
            <a:ext cx="5117253" cy="2505801"/>
          </a:xfrm>
        </p:spPr>
        <p:txBody>
          <a:bodyPr>
            <a:normAutofit/>
          </a:bodyPr>
          <a:lstStyle/>
          <a:p>
            <a:r>
              <a:rPr lang="en-US" altLang="zh-CN" sz="1900" dirty="0"/>
              <a:t>I want to involve Pose direction for further explanation and description, but It is complex and quite hard to analyze the pose bone (You may still require a neural network to decide which way the man is)</a:t>
            </a:r>
          </a:p>
          <a:p>
            <a:endParaRPr lang="zh-CN" altLang="en-US" sz="1900" dirty="0"/>
          </a:p>
        </p:txBody>
      </p:sp>
      <p:sp>
        <p:nvSpPr>
          <p:cNvPr id="6173" name="Rectangle 616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a:extLst>
              <a:ext uri="{FF2B5EF4-FFF2-40B4-BE49-F238E27FC236}">
                <a16:creationId xmlns:a16="http://schemas.microsoft.com/office/drawing/2014/main" id="{0811E6AD-835A-46B1-4353-96989DADB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20" r="29928"/>
          <a:stretch/>
        </p:blipFill>
        <p:spPr bwMode="auto">
          <a:xfrm>
            <a:off x="6857698" y="10"/>
            <a:ext cx="53343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27082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1"/>
            <a:ext cx="11153231" cy="305848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629784" y="3076212"/>
            <a:ext cx="9919296" cy="1030360"/>
          </a:xfrm>
        </p:spPr>
        <p:txBody>
          <a:bodyPr>
            <a:normAutofit/>
          </a:bodyPr>
          <a:lstStyle/>
          <a:p>
            <a:pPr>
              <a:lnSpc>
                <a:spcPct val="100000"/>
              </a:lnSpc>
            </a:pPr>
            <a:r>
              <a:rPr lang="en-US" altLang="zh-CN" sz="2400" dirty="0">
                <a:solidFill>
                  <a:schemeClr val="bg1"/>
                </a:solidFill>
              </a:rPr>
              <a:t>Failure Case 3: VQA(Visual Question Answering)</a:t>
            </a:r>
            <a:endParaRPr lang="zh-CN" altLang="en-US" sz="2400" dirty="0">
              <a:solidFill>
                <a:schemeClr val="bg1"/>
              </a:solidFill>
            </a:endParaRPr>
          </a:p>
        </p:txBody>
      </p:sp>
      <p:sp>
        <p:nvSpPr>
          <p:cNvPr id="8205" name="Rectangle 820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2FB7F55-A28F-5F8A-EB32-D46C479BAB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2739" y="459030"/>
            <a:ext cx="6821151" cy="2268033"/>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629784" y="4439237"/>
            <a:ext cx="9841158" cy="2339792"/>
          </a:xfrm>
        </p:spPr>
        <p:txBody>
          <a:bodyPr anchor="t">
            <a:normAutofit/>
          </a:bodyPr>
          <a:lstStyle/>
          <a:p>
            <a:r>
              <a:rPr lang="en-US" altLang="zh-CN" dirty="0"/>
              <a:t>Given a picture and text question(prompt), the model can give appropriate feed back </a:t>
            </a:r>
          </a:p>
          <a:p>
            <a:pPr marL="342900" indent="-342900">
              <a:buFontTx/>
              <a:buChar char="-"/>
            </a:pPr>
            <a:r>
              <a:rPr lang="en-US" altLang="zh-CN" dirty="0"/>
              <a:t>Natural approach of considering the vision2text task</a:t>
            </a:r>
          </a:p>
          <a:p>
            <a:pPr marL="342900" indent="-342900">
              <a:buFontTx/>
              <a:buChar char="-"/>
            </a:pPr>
            <a:r>
              <a:rPr lang="en-US" altLang="zh-CN" dirty="0"/>
              <a:t> however, it don’t work for now, too stupid. There is still not practical modal for common sense justification.</a:t>
            </a:r>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16054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1"/>
            <a:ext cx="11153231" cy="305848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629784" y="3076212"/>
            <a:ext cx="9919296" cy="1030360"/>
          </a:xfrm>
        </p:spPr>
        <p:txBody>
          <a:bodyPr>
            <a:normAutofit/>
          </a:bodyPr>
          <a:lstStyle/>
          <a:p>
            <a:pPr>
              <a:lnSpc>
                <a:spcPct val="100000"/>
              </a:lnSpc>
            </a:pPr>
            <a:r>
              <a:rPr lang="en-US" altLang="zh-CN" sz="2400" dirty="0">
                <a:solidFill>
                  <a:schemeClr val="bg1"/>
                </a:solidFill>
              </a:rPr>
              <a:t>Failure Case 3: VQA(Visual Question Answering)</a:t>
            </a:r>
            <a:endParaRPr lang="zh-CN" altLang="en-US" sz="2400" dirty="0">
              <a:solidFill>
                <a:schemeClr val="bg1"/>
              </a:solidFill>
            </a:endParaRPr>
          </a:p>
        </p:txBody>
      </p:sp>
      <p:sp>
        <p:nvSpPr>
          <p:cNvPr id="8205" name="Rectangle 820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629784" y="4439237"/>
            <a:ext cx="9841158" cy="2339792"/>
          </a:xfrm>
        </p:spPr>
        <p:txBody>
          <a:bodyPr anchor="t">
            <a:normAutofit/>
          </a:bodyPr>
          <a:lstStyle/>
          <a:p>
            <a:pPr marL="342900" indent="-342900">
              <a:buFontTx/>
              <a:buChar char="-"/>
            </a:pPr>
            <a:r>
              <a:rPr lang="en-US" altLang="zh-CN" dirty="0"/>
              <a:t>Can’t recognize color the person is wearing</a:t>
            </a:r>
          </a:p>
          <a:p>
            <a:pPr marL="342900" indent="-342900">
              <a:buFontTx/>
              <a:buChar char="-"/>
            </a:pPr>
            <a:r>
              <a:rPr lang="en-US" altLang="zh-CN" dirty="0"/>
              <a:t>Can’t distinguish left and right</a:t>
            </a:r>
          </a:p>
          <a:p>
            <a:pPr marL="342900" indent="-342900">
              <a:buFontTx/>
              <a:buChar char="-"/>
            </a:pPr>
            <a:r>
              <a:rPr lang="en-US" altLang="zh-CN" dirty="0"/>
              <a:t>Can’t distinguish young or old</a:t>
            </a:r>
          </a:p>
          <a:p>
            <a:pPr marL="342900" indent="-342900">
              <a:buFontTx/>
              <a:buChar char="-"/>
            </a:pPr>
            <a:r>
              <a:rPr lang="en-US" altLang="zh-CN" dirty="0"/>
              <a:t>It is too unstable(50% success rate), so we don’t use it</a:t>
            </a:r>
          </a:p>
          <a:p>
            <a:pPr marL="342900" indent="-342900">
              <a:buFontTx/>
              <a:buChar char="-"/>
            </a:pPr>
            <a:endParaRPr lang="en-US" altLang="zh-CN" dirty="0"/>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男人的照片上写着字&#10;&#10;中度可信度描述已自动生成">
            <a:extLst>
              <a:ext uri="{FF2B5EF4-FFF2-40B4-BE49-F238E27FC236}">
                <a16:creationId xmlns:a16="http://schemas.microsoft.com/office/drawing/2014/main" id="{C55BDE1A-94C2-E2DD-5DDE-AC95DA606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94" y="569036"/>
            <a:ext cx="1310754" cy="1920406"/>
          </a:xfrm>
          <a:prstGeom prst="rect">
            <a:avLst/>
          </a:prstGeom>
        </p:spPr>
      </p:pic>
      <p:pic>
        <p:nvPicPr>
          <p:cNvPr id="8" name="图片 7" descr="游戏机里面的人物&#10;&#10;中度可信度描述已自动生成">
            <a:extLst>
              <a:ext uri="{FF2B5EF4-FFF2-40B4-BE49-F238E27FC236}">
                <a16:creationId xmlns:a16="http://schemas.microsoft.com/office/drawing/2014/main" id="{6CA61FC9-B8D2-E135-9185-7B885F309A88}"/>
              </a:ext>
            </a:extLst>
          </p:cNvPr>
          <p:cNvPicPr>
            <a:picLocks noChangeAspect="1"/>
          </p:cNvPicPr>
          <p:nvPr/>
        </p:nvPicPr>
        <p:blipFill rotWithShape="1">
          <a:blip r:embed="rId3">
            <a:extLst>
              <a:ext uri="{28A0092B-C50C-407E-A947-70E740481C1C}">
                <a14:useLocalDpi xmlns:a14="http://schemas.microsoft.com/office/drawing/2010/main" val="0"/>
              </a:ext>
            </a:extLst>
          </a:blip>
          <a:srcRect r="4562" b="6488"/>
          <a:stretch/>
        </p:blipFill>
        <p:spPr>
          <a:xfrm>
            <a:off x="4406821" y="569036"/>
            <a:ext cx="1536780" cy="2020554"/>
          </a:xfrm>
          <a:prstGeom prst="rect">
            <a:avLst/>
          </a:prstGeom>
        </p:spPr>
      </p:pic>
      <p:pic>
        <p:nvPicPr>
          <p:cNvPr id="10" name="图片 9">
            <a:extLst>
              <a:ext uri="{FF2B5EF4-FFF2-40B4-BE49-F238E27FC236}">
                <a16:creationId xmlns:a16="http://schemas.microsoft.com/office/drawing/2014/main" id="{465702C4-0886-3E1B-E486-CA6EEDCC799C}"/>
              </a:ext>
            </a:extLst>
          </p:cNvPr>
          <p:cNvPicPr>
            <a:picLocks noChangeAspect="1"/>
          </p:cNvPicPr>
          <p:nvPr/>
        </p:nvPicPr>
        <p:blipFill>
          <a:blip r:embed="rId4"/>
          <a:stretch>
            <a:fillRect/>
          </a:stretch>
        </p:blipFill>
        <p:spPr>
          <a:xfrm>
            <a:off x="6558860" y="208616"/>
            <a:ext cx="5303519" cy="2596855"/>
          </a:xfrm>
          <a:prstGeom prst="rect">
            <a:avLst/>
          </a:prstGeom>
        </p:spPr>
      </p:pic>
    </p:spTree>
    <p:extLst>
      <p:ext uri="{BB962C8B-B14F-4D97-AF65-F5344CB8AC3E}">
        <p14:creationId xmlns:p14="http://schemas.microsoft.com/office/powerpoint/2010/main" val="391356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434622" y="1113327"/>
            <a:ext cx="4862811" cy="2019488"/>
          </a:xfrm>
        </p:spPr>
        <p:txBody>
          <a:bodyPr>
            <a:normAutofit/>
          </a:bodyPr>
          <a:lstStyle/>
          <a:p>
            <a:r>
              <a:rPr lang="en-US" altLang="zh-CN">
                <a:solidFill>
                  <a:schemeClr val="bg1"/>
                </a:solidFill>
              </a:rPr>
              <a:t>Failure Case 4</a:t>
            </a:r>
            <a:endParaRPr lang="zh-CN" altLang="en-US">
              <a:solidFill>
                <a:schemeClr val="bg1"/>
              </a:solidFill>
            </a:endParaRP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3" y="3707541"/>
            <a:ext cx="5040392" cy="3132266"/>
          </a:xfrm>
        </p:spPr>
        <p:txBody>
          <a:bodyPr>
            <a:normAutofit lnSpcReduction="10000"/>
          </a:bodyPr>
          <a:lstStyle/>
          <a:p>
            <a:pPr>
              <a:lnSpc>
                <a:spcPct val="104000"/>
              </a:lnSpc>
            </a:pPr>
            <a:r>
              <a:rPr lang="en-US" altLang="zh-CN" sz="1800" dirty="0">
                <a:latin typeface="Abadi" panose="020B0604020104020204" pitchFamily="34" charset="0"/>
              </a:rPr>
              <a:t>Intuition: Let GPT itself decide when to function call other </a:t>
            </a:r>
            <a:r>
              <a:rPr lang="en-US" altLang="zh-CN" sz="1800" dirty="0" err="1">
                <a:latin typeface="Abadi" panose="020B0604020104020204" pitchFamily="34" charset="0"/>
              </a:rPr>
              <a:t>api</a:t>
            </a:r>
            <a:r>
              <a:rPr lang="en-US" altLang="zh-CN" sz="1800" dirty="0">
                <a:latin typeface="Abadi" panose="020B0604020104020204" pitchFamily="34" charset="0"/>
              </a:rPr>
              <a:t>, obtain more information from the current screen.</a:t>
            </a:r>
            <a:r>
              <a:rPr lang="zh-CN" altLang="en-US" sz="1800" dirty="0">
                <a:latin typeface="Abadi" panose="020B0604020104020204" pitchFamily="34" charset="0"/>
              </a:rPr>
              <a:t> </a:t>
            </a:r>
            <a:endParaRPr lang="en-US" altLang="zh-CN" sz="1800" dirty="0">
              <a:latin typeface="Abadi" panose="020B0604020104020204" pitchFamily="34" charset="0"/>
            </a:endParaRPr>
          </a:p>
          <a:p>
            <a:pPr>
              <a:lnSpc>
                <a:spcPct val="104000"/>
              </a:lnSpc>
            </a:pPr>
            <a:r>
              <a:rPr lang="en-US" altLang="zh-CN" sz="1800" dirty="0">
                <a:latin typeface="Abadi" panose="020B0604020104020204" pitchFamily="34" charset="0"/>
              </a:rPr>
              <a:t>Because</a:t>
            </a:r>
          </a:p>
          <a:p>
            <a:pPr marL="285750" indent="-285750">
              <a:lnSpc>
                <a:spcPct val="104000"/>
              </a:lnSpc>
              <a:buFontTx/>
              <a:buChar char="-"/>
            </a:pPr>
            <a:r>
              <a:rPr lang="en-US" altLang="zh-CN" sz="1800" dirty="0">
                <a:latin typeface="Abadi" panose="020B0604020104020204" pitchFamily="34" charset="0"/>
              </a:rPr>
              <a:t>the VQA performance can be enhanced in Multiple Object scenario. </a:t>
            </a:r>
          </a:p>
          <a:p>
            <a:pPr marL="285750" indent="-285750">
              <a:lnSpc>
                <a:spcPct val="104000"/>
              </a:lnSpc>
              <a:buFontTx/>
              <a:buChar char="-"/>
            </a:pPr>
            <a:r>
              <a:rPr lang="en-US" altLang="zh-CN" sz="1800" dirty="0">
                <a:latin typeface="Abadi" panose="020B0604020104020204" pitchFamily="34" charset="0"/>
              </a:rPr>
              <a:t>This sounds like a more </a:t>
            </a:r>
            <a:r>
              <a:rPr lang="zh-CN" altLang="en-US" sz="1800" dirty="0">
                <a:latin typeface="Abadi" panose="020B0604020104020204" pitchFamily="34" charset="0"/>
              </a:rPr>
              <a:t>‘</a:t>
            </a:r>
            <a:r>
              <a:rPr lang="en-US" altLang="zh-CN" sz="1800" dirty="0">
                <a:latin typeface="Abadi" panose="020B0604020104020204" pitchFamily="34" charset="0"/>
              </a:rPr>
              <a:t>human-like’ behavior</a:t>
            </a:r>
          </a:p>
          <a:p>
            <a:pPr marL="285750" indent="-285750">
              <a:lnSpc>
                <a:spcPct val="104000"/>
              </a:lnSpc>
              <a:buFontTx/>
              <a:buChar char="-"/>
            </a:pPr>
            <a:r>
              <a:rPr lang="en-US" altLang="zh-CN" sz="1800" dirty="0">
                <a:latin typeface="Abadi" panose="020B0604020104020204" pitchFamily="34" charset="0"/>
              </a:rPr>
              <a:t>Other Agent: Voyager, </a:t>
            </a:r>
            <a:r>
              <a:rPr lang="en-US" altLang="zh-CN" sz="1800" dirty="0" err="1">
                <a:latin typeface="Abadi" panose="020B0604020104020204" pitchFamily="34" charset="0"/>
              </a:rPr>
              <a:t>AutoGPT</a:t>
            </a:r>
            <a:r>
              <a:rPr lang="en-US" altLang="zh-CN" sz="1800" dirty="0">
                <a:latin typeface="Abadi" panose="020B0604020104020204" pitchFamily="34" charset="0"/>
              </a:rPr>
              <a:t>…</a:t>
            </a:r>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31875836-BC32-0A5E-71C4-590E39007C33}"/>
              </a:ext>
            </a:extLst>
          </p:cNvPr>
          <p:cNvPicPr>
            <a:picLocks noChangeAspect="1"/>
          </p:cNvPicPr>
          <p:nvPr/>
        </p:nvPicPr>
        <p:blipFill>
          <a:blip r:embed="rId3"/>
          <a:stretch>
            <a:fillRect/>
          </a:stretch>
        </p:blipFill>
        <p:spPr>
          <a:xfrm>
            <a:off x="7226243" y="1298707"/>
            <a:ext cx="4467561" cy="4242391"/>
          </a:xfrm>
          <a:prstGeom prst="rect">
            <a:avLst/>
          </a:prstGeom>
        </p:spPr>
      </p:pic>
    </p:spTree>
    <p:extLst>
      <p:ext uri="{BB962C8B-B14F-4D97-AF65-F5344CB8AC3E}">
        <p14:creationId xmlns:p14="http://schemas.microsoft.com/office/powerpoint/2010/main" val="189271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434622" y="1113327"/>
            <a:ext cx="4862811" cy="2019488"/>
          </a:xfrm>
        </p:spPr>
        <p:txBody>
          <a:bodyPr>
            <a:normAutofit/>
          </a:bodyPr>
          <a:lstStyle/>
          <a:p>
            <a:r>
              <a:rPr lang="en-US" altLang="zh-CN">
                <a:solidFill>
                  <a:schemeClr val="bg1"/>
                </a:solidFill>
              </a:rPr>
              <a:t>Failure Case 4</a:t>
            </a:r>
            <a:endParaRPr lang="zh-CN" altLang="en-US">
              <a:solidFill>
                <a:schemeClr val="bg1"/>
              </a:solidFill>
            </a:endParaRP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2" y="3707541"/>
            <a:ext cx="5117253" cy="2505801"/>
          </a:xfrm>
        </p:spPr>
        <p:txBody>
          <a:bodyPr>
            <a:normAutofit/>
          </a:bodyPr>
          <a:lstStyle/>
          <a:p>
            <a:pPr>
              <a:lnSpc>
                <a:spcPct val="104000"/>
              </a:lnSpc>
            </a:pPr>
            <a:r>
              <a:rPr lang="en-US" altLang="zh-CN" sz="1600" dirty="0"/>
              <a:t>Think too much about the COT</a:t>
            </a:r>
          </a:p>
          <a:p>
            <a:pPr>
              <a:lnSpc>
                <a:spcPct val="104000"/>
              </a:lnSpc>
            </a:pPr>
            <a:r>
              <a:rPr lang="en-US" altLang="zh-CN" sz="1600" dirty="0"/>
              <a:t>Being a big fan of AI agent like Voyager and code-interpreter, I spent a long time on this huge task. But maybe there exists a gap between personal willing and his ability. Those fancy idea requires a large team and a long time to succeed. </a:t>
            </a:r>
            <a:endParaRPr lang="zh-CN" altLang="en-US" sz="1600" dirty="0"/>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chairs">
            <a:extLst>
              <a:ext uri="{FF2B5EF4-FFF2-40B4-BE49-F238E27FC236}">
                <a16:creationId xmlns:a16="http://schemas.microsoft.com/office/drawing/2014/main" id="{7AB23AC3-9680-9FC2-F823-5164E5543763}"/>
              </a:ext>
            </a:extLst>
          </p:cNvPr>
          <p:cNvPicPr>
            <a:picLocks noChangeAspect="1"/>
          </p:cNvPicPr>
          <p:nvPr/>
        </p:nvPicPr>
        <p:blipFill rotWithShape="1">
          <a:blip r:embed="rId2"/>
          <a:srcRect l="22307" r="16247" b="2"/>
          <a:stretch/>
        </p:blipFill>
        <p:spPr>
          <a:xfrm>
            <a:off x="6857698" y="10"/>
            <a:ext cx="5334301" cy="6857990"/>
          </a:xfrm>
          <a:prstGeom prst="rect">
            <a:avLst/>
          </a:prstGeom>
        </p:spPr>
      </p:pic>
    </p:spTree>
    <p:extLst>
      <p:ext uri="{BB962C8B-B14F-4D97-AF65-F5344CB8AC3E}">
        <p14:creationId xmlns:p14="http://schemas.microsoft.com/office/powerpoint/2010/main" val="709094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434622" y="1113327"/>
            <a:ext cx="4862811" cy="2019488"/>
          </a:xfrm>
        </p:spPr>
        <p:txBody>
          <a:bodyPr>
            <a:normAutofit/>
          </a:bodyPr>
          <a:lstStyle/>
          <a:p>
            <a:r>
              <a:rPr lang="en-US" altLang="zh-CN" dirty="0">
                <a:solidFill>
                  <a:schemeClr val="bg1"/>
                </a:solidFill>
              </a:rPr>
              <a:t>My crazy idea</a:t>
            </a:r>
            <a:endParaRPr lang="zh-CN" altLang="en-US" dirty="0">
              <a:solidFill>
                <a:schemeClr val="bg1"/>
              </a:solidFill>
            </a:endParaRPr>
          </a:p>
        </p:txBody>
      </p:sp>
      <p:sp>
        <p:nvSpPr>
          <p:cNvPr id="1035" name="Rectangle 1034">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2" y="3707541"/>
            <a:ext cx="5117253" cy="2505801"/>
          </a:xfrm>
        </p:spPr>
        <p:txBody>
          <a:bodyPr anchor="t">
            <a:normAutofit/>
          </a:bodyPr>
          <a:lstStyle/>
          <a:p>
            <a:pPr>
              <a:lnSpc>
                <a:spcPct val="104000"/>
              </a:lnSpc>
            </a:pPr>
            <a:r>
              <a:rPr lang="en-US" altLang="zh-CN" sz="1600"/>
              <a:t>LLM</a:t>
            </a:r>
            <a:r>
              <a:rPr lang="zh-CN" altLang="en-US" sz="1600"/>
              <a:t>不应该只是被动的收集信息，他应该主动调用</a:t>
            </a:r>
            <a:r>
              <a:rPr lang="en-US" altLang="zh-CN" sz="1600"/>
              <a:t>API</a:t>
            </a:r>
            <a:r>
              <a:rPr lang="zh-CN" altLang="en-US" sz="1600"/>
              <a:t>， 去探测前面的路口状况，让他作为一个</a:t>
            </a:r>
            <a:r>
              <a:rPr lang="en-US" altLang="zh-CN" sz="1600"/>
              <a:t>Agent</a:t>
            </a:r>
            <a:r>
              <a:rPr lang="zh-CN" altLang="en-US" sz="1600"/>
              <a:t>去执行分析任务</a:t>
            </a:r>
            <a:endParaRPr lang="en-US" altLang="zh-CN" sz="1600"/>
          </a:p>
          <a:p>
            <a:pPr>
              <a:lnSpc>
                <a:spcPct val="104000"/>
              </a:lnSpc>
            </a:pPr>
            <a:r>
              <a:rPr lang="zh-CN" altLang="en-US" sz="1600"/>
              <a:t>这样就可以自动化的收集信息，分析数据了</a:t>
            </a:r>
            <a:endParaRPr lang="en-US" altLang="zh-CN" sz="1600"/>
          </a:p>
          <a:p>
            <a:pPr>
              <a:lnSpc>
                <a:spcPct val="104000"/>
              </a:lnSpc>
            </a:pPr>
            <a:r>
              <a:rPr lang="zh-CN" altLang="en-US" sz="1600"/>
              <a:t>比方说我可以写点segment 的API， 让他可以把一个image的interesting area/ box 切割出来，再图生文，用VQA 或者再调用现有api，输出更多的text info</a:t>
            </a:r>
          </a:p>
          <a:p>
            <a:pPr>
              <a:lnSpc>
                <a:spcPct val="104000"/>
              </a:lnSpc>
            </a:pPr>
            <a:endParaRPr lang="en-US" altLang="zh-CN" sz="1600"/>
          </a:p>
          <a:p>
            <a:pPr>
              <a:lnSpc>
                <a:spcPct val="104000"/>
              </a:lnSpc>
            </a:pPr>
            <a:endParaRPr lang="zh-CN" altLang="en-US" sz="1600"/>
          </a:p>
        </p:txBody>
      </p:sp>
      <p:sp>
        <p:nvSpPr>
          <p:cNvPr id="1045" name="Rectangle 1044">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00578EA1-80E5-BF6E-01D7-53BCBB8822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69" y="1215596"/>
            <a:ext cx="4362798" cy="436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82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22" name="Rectangle 412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4" name="Rectangle 412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8BFBD2-9CC4-F532-E48B-2B7C25D570AF}"/>
              </a:ext>
            </a:extLst>
          </p:cNvPr>
          <p:cNvSpPr>
            <a:spLocks noGrp="1"/>
          </p:cNvSpPr>
          <p:nvPr>
            <p:ph type="title"/>
          </p:nvPr>
        </p:nvSpPr>
        <p:spPr>
          <a:xfrm>
            <a:off x="1434622" y="1113327"/>
            <a:ext cx="4862811" cy="2019488"/>
          </a:xfrm>
        </p:spPr>
        <p:txBody>
          <a:bodyPr>
            <a:normAutofit/>
          </a:bodyPr>
          <a:lstStyle/>
          <a:p>
            <a:pPr>
              <a:lnSpc>
                <a:spcPct val="100000"/>
              </a:lnSpc>
            </a:pPr>
            <a:r>
              <a:rPr lang="en-US" altLang="zh-CN" sz="3700">
                <a:solidFill>
                  <a:schemeClr val="bg1"/>
                </a:solidFill>
              </a:rPr>
              <a:t>Ongoing:</a:t>
            </a:r>
            <a:br>
              <a:rPr lang="en-US" altLang="zh-CN" sz="3700">
                <a:solidFill>
                  <a:schemeClr val="bg1"/>
                </a:solidFill>
              </a:rPr>
            </a:br>
            <a:r>
              <a:rPr lang="en-US" altLang="zh-CN" sz="3700">
                <a:solidFill>
                  <a:schemeClr val="bg1"/>
                </a:solidFill>
              </a:rPr>
              <a:t>Object Tracking</a:t>
            </a:r>
            <a:br>
              <a:rPr lang="en-US" altLang="zh-CN" sz="3700">
                <a:solidFill>
                  <a:schemeClr val="bg1"/>
                </a:solidFill>
              </a:rPr>
            </a:br>
            <a:r>
              <a:rPr lang="en-US" altLang="zh-CN" sz="3700">
                <a:solidFill>
                  <a:schemeClr val="bg1"/>
                </a:solidFill>
              </a:rPr>
              <a:t>Yolov8+ByteTrack</a:t>
            </a:r>
            <a:endParaRPr lang="zh-CN" altLang="en-US" sz="3700">
              <a:solidFill>
                <a:schemeClr val="bg1"/>
              </a:solidFill>
            </a:endParaRPr>
          </a:p>
        </p:txBody>
      </p:sp>
      <p:sp>
        <p:nvSpPr>
          <p:cNvPr id="4126" name="Rectangle 412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rack &amp; Count Objects using YOLOv8 ByteTrack &amp; Supervision - YouTube">
            <a:extLst>
              <a:ext uri="{FF2B5EF4-FFF2-40B4-BE49-F238E27FC236}">
                <a16:creationId xmlns:a16="http://schemas.microsoft.com/office/drawing/2014/main" id="{B9FADC76-FD75-7674-0295-B254AE23F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8" t="-940" r="8001" b="942"/>
          <a:stretch/>
        </p:blipFill>
        <p:spPr bwMode="auto">
          <a:xfrm>
            <a:off x="6859936" y="10"/>
            <a:ext cx="5332063" cy="3396984"/>
          </a:xfrm>
          <a:prstGeom prst="rect">
            <a:avLst/>
          </a:prstGeom>
          <a:noFill/>
          <a:extLst>
            <a:ext uri="{909E8E84-426E-40DD-AFC4-6F175D3DCCD1}">
              <a14:hiddenFill xmlns:a14="http://schemas.microsoft.com/office/drawing/2010/main">
                <a:solidFill>
                  <a:srgbClr val="FFFFFF"/>
                </a:solidFill>
              </a14:hiddenFill>
            </a:ext>
          </a:extLst>
        </p:spPr>
      </p:pic>
      <p:sp>
        <p:nvSpPr>
          <p:cNvPr id="4128" name="Rectangle 412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Rectangle 4129">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Rectangle 4131">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9B48C61-740A-8E1A-F06C-FC0B2D56978B}"/>
              </a:ext>
            </a:extLst>
          </p:cNvPr>
          <p:cNvSpPr>
            <a:spLocks noGrp="1"/>
          </p:cNvSpPr>
          <p:nvPr>
            <p:ph idx="1"/>
          </p:nvPr>
        </p:nvSpPr>
        <p:spPr>
          <a:xfrm>
            <a:off x="1434622" y="3707541"/>
            <a:ext cx="5117253" cy="2505801"/>
          </a:xfrm>
        </p:spPr>
        <p:txBody>
          <a:bodyPr>
            <a:normAutofit/>
          </a:bodyPr>
          <a:lstStyle/>
          <a:p>
            <a:r>
              <a:rPr lang="en-US" altLang="zh-CN" dirty="0"/>
              <a:t>[2023 SOTA]</a:t>
            </a:r>
          </a:p>
          <a:p>
            <a:r>
              <a:rPr lang="en-US" altLang="zh-CN" dirty="0"/>
              <a:t>Official Support of the classic and powerful real-time CV:</a:t>
            </a:r>
            <a:br>
              <a:rPr lang="en-US" altLang="zh-CN" dirty="0"/>
            </a:br>
            <a:r>
              <a:rPr lang="en-US" altLang="zh-CN" dirty="0"/>
              <a:t>You Only Look Once</a:t>
            </a:r>
          </a:p>
          <a:p>
            <a:r>
              <a:rPr lang="en-US" altLang="zh-CN" dirty="0"/>
              <a:t>Fastest with GPU acceleration</a:t>
            </a:r>
            <a:endParaRPr lang="zh-CN" altLang="en-US" dirty="0"/>
          </a:p>
        </p:txBody>
      </p:sp>
      <p:pic>
        <p:nvPicPr>
          <p:cNvPr id="1026" name="Picture 2">
            <a:extLst>
              <a:ext uri="{FF2B5EF4-FFF2-40B4-BE49-F238E27FC236}">
                <a16:creationId xmlns:a16="http://schemas.microsoft.com/office/drawing/2014/main" id="{3F333C1B-35DB-8C9E-13EE-BE1D785C2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07" r="3220" b="-1"/>
          <a:stretch/>
        </p:blipFill>
        <p:spPr bwMode="auto">
          <a:xfrm>
            <a:off x="6853608" y="3456179"/>
            <a:ext cx="5338391" cy="3401821"/>
          </a:xfrm>
          <a:prstGeom prst="rect">
            <a:avLst/>
          </a:prstGeom>
          <a:noFill/>
          <a:extLst>
            <a:ext uri="{909E8E84-426E-40DD-AFC4-6F175D3DCCD1}">
              <a14:hiddenFill xmlns:a14="http://schemas.microsoft.com/office/drawing/2010/main">
                <a:solidFill>
                  <a:srgbClr val="FFFFFF"/>
                </a:solidFill>
              </a14:hiddenFill>
            </a:ext>
          </a:extLst>
        </p:spPr>
      </p:pic>
      <p:sp>
        <p:nvSpPr>
          <p:cNvPr id="4134" name="Rectangle 413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6" name="Rectangle 413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863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4104">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8BFBD2-9CC4-F532-E48B-2B7C25D570AF}"/>
              </a:ext>
            </a:extLst>
          </p:cNvPr>
          <p:cNvSpPr>
            <a:spLocks noGrp="1"/>
          </p:cNvSpPr>
          <p:nvPr>
            <p:ph type="title"/>
          </p:nvPr>
        </p:nvSpPr>
        <p:spPr>
          <a:xfrm>
            <a:off x="1434622" y="1113327"/>
            <a:ext cx="5215560" cy="2019488"/>
          </a:xfrm>
        </p:spPr>
        <p:txBody>
          <a:bodyPr>
            <a:noAutofit/>
          </a:bodyPr>
          <a:lstStyle/>
          <a:p>
            <a:pPr>
              <a:lnSpc>
                <a:spcPct val="100000"/>
              </a:lnSpc>
            </a:pPr>
            <a:r>
              <a:rPr lang="en-US" altLang="zh-CN" sz="2400" dirty="0">
                <a:solidFill>
                  <a:schemeClr val="bg1"/>
                </a:solidFill>
              </a:rPr>
              <a:t>Ongoing:</a:t>
            </a:r>
            <a:br>
              <a:rPr lang="en-US" altLang="zh-CN" sz="2400" dirty="0">
                <a:solidFill>
                  <a:schemeClr val="bg1"/>
                </a:solidFill>
              </a:rPr>
            </a:br>
            <a:r>
              <a:rPr lang="en-US" altLang="zh-CN" sz="2400" dirty="0">
                <a:solidFill>
                  <a:schemeClr val="bg1"/>
                </a:solidFill>
              </a:rPr>
              <a:t>Segment and Track Anything</a:t>
            </a:r>
            <a:endParaRPr lang="zh-CN" altLang="en-US" sz="2400" dirty="0">
              <a:solidFill>
                <a:schemeClr val="bg1"/>
              </a:solidFill>
            </a:endParaRPr>
          </a:p>
        </p:txBody>
      </p:sp>
      <p:sp>
        <p:nvSpPr>
          <p:cNvPr id="4107" name="Rectangle 4106">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9B48C61-740A-8E1A-F06C-FC0B2D56978B}"/>
              </a:ext>
            </a:extLst>
          </p:cNvPr>
          <p:cNvSpPr>
            <a:spLocks noGrp="1"/>
          </p:cNvSpPr>
          <p:nvPr>
            <p:ph idx="1"/>
          </p:nvPr>
        </p:nvSpPr>
        <p:spPr>
          <a:xfrm>
            <a:off x="1434622" y="3707541"/>
            <a:ext cx="5117253" cy="3013299"/>
          </a:xfrm>
        </p:spPr>
        <p:txBody>
          <a:bodyPr anchor="t">
            <a:normAutofit fontScale="77500" lnSpcReduction="20000"/>
          </a:bodyPr>
          <a:lstStyle/>
          <a:p>
            <a:r>
              <a:rPr lang="en-US" altLang="zh-CN" dirty="0"/>
              <a:t>- [SOTA Mask MOT]</a:t>
            </a:r>
          </a:p>
          <a:p>
            <a:pPr marL="342900" indent="-342900">
              <a:buFontTx/>
              <a:buChar char="-"/>
            </a:pPr>
            <a:r>
              <a:rPr lang="en-US" altLang="zh-CN" dirty="0"/>
              <a:t>ZJU Work</a:t>
            </a:r>
          </a:p>
          <a:p>
            <a:pPr marL="342900" indent="-342900">
              <a:buFontTx/>
              <a:buChar char="-"/>
            </a:pPr>
            <a:r>
              <a:rPr lang="en-US" altLang="zh-CN" dirty="0"/>
              <a:t>Based on SAM and AOT(Associating Objects with Transformers, also ZJU work)</a:t>
            </a:r>
          </a:p>
          <a:p>
            <a:pPr marL="342900" indent="-342900">
              <a:buFontTx/>
              <a:buChar char="-"/>
            </a:pPr>
            <a:r>
              <a:rPr lang="en-US" altLang="zh-CN" dirty="0"/>
              <a:t>tracking and segmenting any objects in videos, either automatically or interactively. </a:t>
            </a:r>
          </a:p>
          <a:p>
            <a:pPr marL="342900" indent="-342900">
              <a:buFontTx/>
              <a:buChar char="-"/>
            </a:pPr>
            <a:r>
              <a:rPr lang="en-US" altLang="zh-CN" dirty="0" err="1"/>
              <a:t>Promptable</a:t>
            </a:r>
            <a:r>
              <a:rPr lang="en-US" altLang="zh-CN" dirty="0"/>
              <a:t> -&gt; </a:t>
            </a:r>
            <a:r>
              <a:rPr lang="en-US" altLang="zh-CN" dirty="0" err="1"/>
              <a:t>gDINO</a:t>
            </a:r>
            <a:r>
              <a:rPr lang="en-US" altLang="zh-CN" dirty="0"/>
              <a:t> for text</a:t>
            </a:r>
          </a:p>
          <a:p>
            <a:pPr marL="342900" indent="-342900">
              <a:buFontTx/>
              <a:buChar char="-"/>
            </a:pPr>
            <a:r>
              <a:rPr lang="en-US" altLang="zh-CN" dirty="0"/>
              <a:t>What a pity: Not use this earlier</a:t>
            </a:r>
          </a:p>
          <a:p>
            <a:pPr marL="342900" indent="-342900">
              <a:buFontTx/>
              <a:buChar char="-"/>
            </a:pPr>
            <a:endParaRPr lang="en-US" altLang="zh-CN" dirty="0"/>
          </a:p>
          <a:p>
            <a:pPr marL="342900" indent="-342900">
              <a:buFontTx/>
              <a:buChar char="-"/>
            </a:pPr>
            <a:endParaRPr lang="en-US" altLang="zh-CN" dirty="0"/>
          </a:p>
          <a:p>
            <a:pPr marL="342900" indent="-342900">
              <a:buFontTx/>
              <a:buChar char="-"/>
            </a:pPr>
            <a:endParaRPr lang="zh-CN" altLang="en-US" dirty="0"/>
          </a:p>
        </p:txBody>
      </p:sp>
      <p:sp>
        <p:nvSpPr>
          <p:cNvPr id="4117" name="Rectangle 4116">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659BEE0C-4DA4-0E26-507C-5BE6AA0CC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853" y="1756368"/>
            <a:ext cx="4422231" cy="3327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945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port over: ChatGPT now will get meme humor due to GPT-4 - Daily Leave Post">
            <a:extLst>
              <a:ext uri="{FF2B5EF4-FFF2-40B4-BE49-F238E27FC236}">
                <a16:creationId xmlns:a16="http://schemas.microsoft.com/office/drawing/2014/main" id="{531E2B07-7560-94A8-9D39-2A3C48F60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 r="3638" b="-4"/>
          <a:stretch/>
        </p:blipFill>
        <p:spPr bwMode="auto">
          <a:xfrm>
            <a:off x="20" y="1804072"/>
            <a:ext cx="4458058" cy="4349801"/>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C7EE652-8736-D682-E317-4089511BA869}"/>
              </a:ext>
            </a:extLst>
          </p:cNvPr>
          <p:cNvSpPr>
            <a:spLocks noGrp="1" noRot="1" noMove="1" noResize="1" noEditPoints="1" noAdjustHandles="1" noChangeArrowheads="1" noChangeShapeType="1"/>
          </p:cNvSpPr>
          <p:nvPr>
            <p:ph type="title"/>
          </p:nvPr>
        </p:nvSpPr>
        <p:spPr>
          <a:xfrm>
            <a:off x="4794634" y="2138902"/>
            <a:ext cx="6754447" cy="1139172"/>
          </a:xfrm>
        </p:spPr>
        <p:txBody>
          <a:bodyPr anchor="b">
            <a:normAutofit/>
          </a:bodyPr>
          <a:lstStyle/>
          <a:p>
            <a:pPr>
              <a:lnSpc>
                <a:spcPct val="100000"/>
              </a:lnSpc>
            </a:pPr>
            <a:r>
              <a:rPr lang="en-US" altLang="zh-CN" sz="2800" dirty="0"/>
              <a:t>Why is our work more valuable even after visual GPT4 come out?</a:t>
            </a:r>
            <a:endParaRPr lang="zh-CN" altLang="en-US" sz="2800" dirty="0"/>
          </a:p>
        </p:txBody>
      </p:sp>
      <p:sp>
        <p:nvSpPr>
          <p:cNvPr id="2061" name="Rectangle 2060">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155115A6-49AE-2A0E-11BE-8BD225B2BD00}"/>
              </a:ext>
            </a:extLst>
          </p:cNvPr>
          <p:cNvSpPr>
            <a:spLocks noGrp="1"/>
          </p:cNvSpPr>
          <p:nvPr>
            <p:ph idx="1"/>
          </p:nvPr>
        </p:nvSpPr>
        <p:spPr>
          <a:xfrm>
            <a:off x="4794637" y="3283889"/>
            <a:ext cx="6754446" cy="2490705"/>
          </a:xfrm>
        </p:spPr>
        <p:txBody>
          <a:bodyPr anchor="t">
            <a:normAutofit lnSpcReduction="10000"/>
          </a:bodyPr>
          <a:lstStyle/>
          <a:p>
            <a:r>
              <a:rPr lang="en-US" altLang="zh-CN" dirty="0"/>
              <a:t>Vision</a:t>
            </a:r>
            <a:r>
              <a:rPr lang="zh-CN" altLang="en-US" dirty="0"/>
              <a:t>是内含知识的，这种逻辑推理是显式的（</a:t>
            </a:r>
            <a:r>
              <a:rPr lang="en-US" altLang="zh-CN" dirty="0"/>
              <a:t>implicit) </a:t>
            </a:r>
            <a:r>
              <a:rPr lang="zh-CN" altLang="en-US" dirty="0"/>
              <a:t>，我们的方案可解释性更高，而且算力需求更小（</a:t>
            </a:r>
            <a:r>
              <a:rPr lang="en-US" altLang="zh-CN" dirty="0"/>
              <a:t>visual </a:t>
            </a:r>
            <a:r>
              <a:rPr lang="zh-CN" altLang="en-US" dirty="0"/>
              <a:t>如</a:t>
            </a:r>
            <a:r>
              <a:rPr lang="en-US" altLang="zh-CN" dirty="0"/>
              <a:t>CLIP</a:t>
            </a:r>
            <a:r>
              <a:rPr lang="zh-CN" altLang="en-US" dirty="0"/>
              <a:t>等动辄</a:t>
            </a:r>
            <a:r>
              <a:rPr lang="en-US" altLang="zh-CN" dirty="0"/>
              <a:t>10~20s</a:t>
            </a:r>
            <a:r>
              <a:rPr lang="zh-CN" altLang="en-US" dirty="0"/>
              <a:t>一张图）</a:t>
            </a:r>
            <a:endParaRPr lang="en-US" altLang="zh-CN" dirty="0"/>
          </a:p>
          <a:p>
            <a:r>
              <a:rPr lang="zh-CN" altLang="en-US" dirty="0"/>
              <a:t>驾驶场景的优先度，场景拆分，深入描述</a:t>
            </a:r>
            <a:endParaRPr lang="en-US" altLang="zh-CN" dirty="0"/>
          </a:p>
          <a:p>
            <a:r>
              <a:rPr lang="en-US" altLang="zh-CN" dirty="0"/>
              <a:t>All need further consideration, visual GPT4 can’t handle all the case as well</a:t>
            </a:r>
            <a:endParaRPr lang="zh-CN" altLang="en-US" dirty="0"/>
          </a:p>
        </p:txBody>
      </p:sp>
      <p:sp>
        <p:nvSpPr>
          <p:cNvPr id="2063" name="Rectangle 2062">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686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C850C5-A98C-137F-1A34-7FE7FB6F2551}"/>
              </a:ext>
            </a:extLst>
          </p:cNvPr>
          <p:cNvSpPr>
            <a:spLocks noGrp="1"/>
          </p:cNvSpPr>
          <p:nvPr>
            <p:ph type="title"/>
          </p:nvPr>
        </p:nvSpPr>
        <p:spPr>
          <a:xfrm>
            <a:off x="1535371" y="1044054"/>
            <a:ext cx="10013709" cy="1030360"/>
          </a:xfrm>
        </p:spPr>
        <p:txBody>
          <a:bodyPr>
            <a:noAutofit/>
          </a:bodyPr>
          <a:lstStyle/>
          <a:p>
            <a:pPr>
              <a:lnSpc>
                <a:spcPct val="100000"/>
              </a:lnSpc>
            </a:pPr>
            <a:r>
              <a:rPr lang="en-US" altLang="zh-CN" sz="3200" dirty="0">
                <a:solidFill>
                  <a:schemeClr val="bg1"/>
                </a:solidFill>
              </a:rPr>
              <a:t>Some random thought:</a:t>
            </a:r>
            <a:br>
              <a:rPr lang="en-US" altLang="zh-CN" sz="3200" dirty="0">
                <a:solidFill>
                  <a:schemeClr val="bg1"/>
                </a:solidFill>
              </a:rPr>
            </a:br>
            <a:r>
              <a:rPr lang="en-US" altLang="zh-CN" sz="3200" dirty="0">
                <a:solidFill>
                  <a:schemeClr val="bg1"/>
                </a:solidFill>
              </a:rPr>
              <a:t>those might be useful idea</a:t>
            </a:r>
            <a:endParaRPr lang="zh-CN" altLang="en-US" sz="3200" dirty="0">
              <a:solidFill>
                <a:schemeClr val="bg1"/>
              </a:solidFill>
            </a:endParaRP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6D1D9A1-ED51-605D-393D-0377FC970D13}"/>
              </a:ext>
            </a:extLst>
          </p:cNvPr>
          <p:cNvSpPr>
            <a:spLocks noGrp="1"/>
          </p:cNvSpPr>
          <p:nvPr>
            <p:ph idx="1"/>
          </p:nvPr>
        </p:nvSpPr>
        <p:spPr>
          <a:xfrm>
            <a:off x="1344772" y="2302022"/>
            <a:ext cx="10691284" cy="4555978"/>
          </a:xfrm>
        </p:spPr>
        <p:txBody>
          <a:bodyPr anchor="t">
            <a:noAutofit/>
          </a:bodyPr>
          <a:lstStyle/>
          <a:p>
            <a:pPr marL="457200" indent="-457200">
              <a:buAutoNum type="arabicPeriod"/>
            </a:pPr>
            <a:r>
              <a:rPr lang="en-US" altLang="zh-CN" sz="2000" dirty="0">
                <a:latin typeface="Abadi" panose="020B0604020104020204" pitchFamily="34" charset="0"/>
              </a:rPr>
              <a:t>Be careful of the </a:t>
            </a:r>
            <a:r>
              <a:rPr lang="en-US" altLang="zh-CN" sz="2000" dirty="0">
                <a:latin typeface="Abadi" panose="020B0604020104020204" pitchFamily="34" charset="0"/>
                <a:hlinkClick r:id="rId2"/>
              </a:rPr>
              <a:t>translation</a:t>
            </a:r>
            <a:r>
              <a:rPr lang="en-US" altLang="zh-CN" sz="2000" dirty="0">
                <a:latin typeface="Abadi" panose="020B0604020104020204" pitchFamily="34" charset="0"/>
              </a:rPr>
              <a:t>!	Once I misunderstand ‘</a:t>
            </a:r>
            <a:r>
              <a:rPr lang="zh-CN" altLang="en-US" sz="2000" dirty="0">
                <a:latin typeface="Abadi" panose="020B0604020104020204" pitchFamily="34" charset="0"/>
              </a:rPr>
              <a:t>人行道</a:t>
            </a:r>
            <a:r>
              <a:rPr lang="en-US" altLang="zh-CN" sz="2000" dirty="0">
                <a:latin typeface="Abadi" panose="020B0604020104020204" pitchFamily="34" charset="0"/>
              </a:rPr>
              <a:t>’ to be ‘sideroad’</a:t>
            </a:r>
            <a:r>
              <a:rPr lang="zh-CN" altLang="en-US" sz="2000" dirty="0">
                <a:latin typeface="Abadi" panose="020B0604020104020204" pitchFamily="34" charset="0"/>
              </a:rPr>
              <a:t>，</a:t>
            </a:r>
            <a:r>
              <a:rPr lang="en-US" altLang="zh-CN" sz="2000" dirty="0">
                <a:latin typeface="Abadi" panose="020B0604020104020204" pitchFamily="34" charset="0"/>
              </a:rPr>
              <a:t>which greatly lower the performance of </a:t>
            </a:r>
            <a:r>
              <a:rPr lang="en-US" altLang="zh-CN" sz="2000" dirty="0" err="1">
                <a:latin typeface="Abadi" panose="020B0604020104020204" pitchFamily="34" charset="0"/>
              </a:rPr>
              <a:t>gDINO</a:t>
            </a:r>
            <a:r>
              <a:rPr lang="en-US" altLang="zh-CN" sz="2000" dirty="0">
                <a:latin typeface="Abadi" panose="020B0604020104020204" pitchFamily="34" charset="0"/>
              </a:rPr>
              <a:t>! [prompt engineering]</a:t>
            </a:r>
          </a:p>
          <a:p>
            <a:pPr lvl="1"/>
            <a:r>
              <a:rPr lang="en-US" altLang="zh-CN" dirty="0">
                <a:latin typeface="Abadi" panose="020B0604020104020204" pitchFamily="34" charset="0"/>
              </a:rPr>
              <a:t>	- in fact: sidewalk /  pavement</a:t>
            </a:r>
          </a:p>
          <a:p>
            <a:pPr marL="457200" indent="-457200">
              <a:buAutoNum type="arabicPeriod"/>
            </a:pPr>
            <a:r>
              <a:rPr lang="en-US" altLang="zh-CN" sz="2000" dirty="0">
                <a:latin typeface="Abadi" panose="020B0604020104020204" pitchFamily="34" charset="0"/>
              </a:rPr>
              <a:t>Treat ChatGPT as your project co-pilot with </a:t>
            </a:r>
            <a:r>
              <a:rPr lang="en-US" altLang="zh-CN" sz="2000" dirty="0">
                <a:latin typeface="Abadi" panose="020B0604020104020204" pitchFamily="34" charset="0"/>
                <a:hlinkClick r:id="rId3"/>
              </a:rPr>
              <a:t>Custom Instruction</a:t>
            </a:r>
            <a:r>
              <a:rPr lang="en-US" altLang="zh-CN" sz="2000" dirty="0">
                <a:latin typeface="Abadi" panose="020B0604020104020204" pitchFamily="34" charset="0"/>
              </a:rPr>
              <a:t>, while be careful to its local optimum!</a:t>
            </a:r>
          </a:p>
          <a:p>
            <a:pPr marL="457200" indent="-457200">
              <a:buAutoNum type="arabicPeriod"/>
            </a:pPr>
            <a:r>
              <a:rPr lang="en-US" altLang="zh-CN" sz="2000" dirty="0">
                <a:latin typeface="Abadi" panose="020B0604020104020204" pitchFamily="34" charset="0"/>
              </a:rPr>
              <a:t>Engaging in engineering requires reading more research papers, as it makes the technical details more concise and valuable. GPT's knowledge base capability is limited, often broad but not insightful enough. If necessary, let GPT help generate keywords, and then we can search on Google Scholar ourselves.</a:t>
            </a:r>
          </a:p>
          <a:p>
            <a:pPr marL="457200" indent="-457200">
              <a:buFont typeface="Corbel" panose="020B0503020204020204" pitchFamily="34" charset="0"/>
              <a:buAutoNum type="arabicPeriod"/>
            </a:pPr>
            <a:r>
              <a:rPr lang="en-US" altLang="zh-CN" sz="2000" dirty="0">
                <a:latin typeface="Abadi" panose="020B0604020104020204" pitchFamily="34" charset="0"/>
              </a:rPr>
              <a:t>Also, it really helps to watch tutorial sometimes. I should review Andrew Ng's ChatGPT course from time to time. </a:t>
            </a:r>
          </a:p>
        </p:txBody>
      </p:sp>
    </p:spTree>
    <p:extLst>
      <p:ext uri="{BB962C8B-B14F-4D97-AF65-F5344CB8AC3E}">
        <p14:creationId xmlns:p14="http://schemas.microsoft.com/office/powerpoint/2010/main" val="89202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45F8DF-906D-7312-1F27-F97E3A498E5D}"/>
              </a:ext>
            </a:extLst>
          </p:cNvPr>
          <p:cNvSpPr>
            <a:spLocks noGrp="1"/>
          </p:cNvSpPr>
          <p:nvPr>
            <p:ph type="title"/>
          </p:nvPr>
        </p:nvSpPr>
        <p:spPr>
          <a:xfrm>
            <a:off x="1641314" y="1036079"/>
            <a:ext cx="4741843" cy="2173433"/>
          </a:xfrm>
        </p:spPr>
        <p:txBody>
          <a:bodyPr vert="horz" lIns="109728" tIns="109728" rIns="109728" bIns="91440" rtlCol="0" anchor="ctr">
            <a:normAutofit/>
          </a:bodyPr>
          <a:lstStyle/>
          <a:p>
            <a:pPr>
              <a:lnSpc>
                <a:spcPct val="115000"/>
              </a:lnSpc>
            </a:pPr>
            <a:r>
              <a:rPr lang="en-US" altLang="zh-CN" sz="2800" b="0" cap="all" spc="150" dirty="0">
                <a:solidFill>
                  <a:schemeClr val="bg1"/>
                </a:solidFill>
              </a:rPr>
              <a:t>However, there is a huge gap between logic and reality:</a:t>
            </a:r>
            <a:br>
              <a:rPr lang="en-US" altLang="zh-CN" sz="2800" b="0" cap="all" spc="150" dirty="0">
                <a:solidFill>
                  <a:schemeClr val="bg1"/>
                </a:solidFill>
              </a:rPr>
            </a:br>
            <a:r>
              <a:rPr lang="en-US" altLang="zh-CN" sz="2800" b="0" i="1" cap="all" spc="150" dirty="0">
                <a:solidFill>
                  <a:schemeClr val="bg1"/>
                </a:solidFill>
              </a:rPr>
              <a:t>modality difference</a:t>
            </a:r>
          </a:p>
        </p:txBody>
      </p:sp>
      <p:sp>
        <p:nvSpPr>
          <p:cNvPr id="3" name="内容占位符 2">
            <a:extLst>
              <a:ext uri="{FF2B5EF4-FFF2-40B4-BE49-F238E27FC236}">
                <a16:creationId xmlns:a16="http://schemas.microsoft.com/office/drawing/2014/main" id="{238184E9-F61E-1B08-1069-E1696CC1820F}"/>
              </a:ext>
            </a:extLst>
          </p:cNvPr>
          <p:cNvSpPr>
            <a:spLocks noGrp="1"/>
          </p:cNvSpPr>
          <p:nvPr>
            <p:ph idx="1"/>
          </p:nvPr>
        </p:nvSpPr>
        <p:spPr>
          <a:xfrm>
            <a:off x="1350335" y="3651736"/>
            <a:ext cx="5348177" cy="3174513"/>
          </a:xfrm>
        </p:spPr>
        <p:txBody>
          <a:bodyPr vert="horz" lIns="109728" tIns="109728" rIns="109728" bIns="91440" rtlCol="0" anchor="t">
            <a:normAutofit/>
          </a:bodyPr>
          <a:lstStyle/>
          <a:p>
            <a:pPr>
              <a:lnSpc>
                <a:spcPct val="140000"/>
              </a:lnSpc>
            </a:pPr>
            <a:r>
              <a:rPr lang="en-US" altLang="zh-CN" sz="1800" spc="150" dirty="0"/>
              <a:t>The ChatGPT can 'think 'through text conversation, but it doesn’t have internal capability of perception.</a:t>
            </a:r>
          </a:p>
          <a:p>
            <a:pPr>
              <a:lnSpc>
                <a:spcPct val="140000"/>
              </a:lnSpc>
            </a:pPr>
            <a:r>
              <a:rPr lang="en-US" altLang="zh-CN" sz="1800" spc="150" dirty="0"/>
              <a:t>Therefore, we need to provide a tool for it to "read" the road (</a:t>
            </a:r>
            <a:r>
              <a:rPr lang="en-US" altLang="zh-CN" sz="1800" b="1" spc="150" dirty="0"/>
              <a:t>Road Scene Understanding).</a:t>
            </a:r>
            <a:r>
              <a:rPr lang="en-US" altLang="zh-CN" sz="1800" spc="150" dirty="0"/>
              <a:t> </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字幕">
            <a:extLst>
              <a:ext uri="{FF2B5EF4-FFF2-40B4-BE49-F238E27FC236}">
                <a16:creationId xmlns:a16="http://schemas.microsoft.com/office/drawing/2014/main" id="{6848AA20-8C30-8DC3-B592-BF13B01B64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3025" y="2207306"/>
            <a:ext cx="4362798" cy="4362798"/>
          </a:xfrm>
          <a:prstGeom prst="rect">
            <a:avLst/>
          </a:prstGeom>
        </p:spPr>
      </p:pic>
      <p:sp>
        <p:nvSpPr>
          <p:cNvPr id="4" name="文本框 3">
            <a:extLst>
              <a:ext uri="{FF2B5EF4-FFF2-40B4-BE49-F238E27FC236}">
                <a16:creationId xmlns:a16="http://schemas.microsoft.com/office/drawing/2014/main" id="{CD0D90EC-A064-95AB-90CE-0B9403F67AE8}"/>
              </a:ext>
            </a:extLst>
          </p:cNvPr>
          <p:cNvSpPr txBox="1"/>
          <p:nvPr/>
        </p:nvSpPr>
        <p:spPr>
          <a:xfrm>
            <a:off x="8935475" y="3303066"/>
            <a:ext cx="2317897" cy="646331"/>
          </a:xfrm>
          <a:prstGeom prst="rect">
            <a:avLst/>
          </a:prstGeom>
          <a:noFill/>
        </p:spPr>
        <p:txBody>
          <a:bodyPr wrap="square" rtlCol="0">
            <a:spAutoFit/>
          </a:bodyPr>
          <a:lstStyle/>
          <a:p>
            <a:r>
              <a:rPr lang="zh-CN" altLang="en-US" dirty="0">
                <a:solidFill>
                  <a:schemeClr val="bg1"/>
                </a:solidFill>
              </a:rPr>
              <a:t>“有啥子在我前头啊？看不着啊”</a:t>
            </a:r>
          </a:p>
        </p:txBody>
      </p:sp>
      <p:pic>
        <p:nvPicPr>
          <p:cNvPr id="5" name="Picture 2" descr="GitHub deformiter OpenAI Chatbot A python code to interact with the">
            <a:extLst>
              <a:ext uri="{FF2B5EF4-FFF2-40B4-BE49-F238E27FC236}">
                <a16:creationId xmlns:a16="http://schemas.microsoft.com/office/drawing/2014/main" id="{8B81F258-FA0B-12C9-CCA0-A3AD0757A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886" y="5691488"/>
            <a:ext cx="1057101" cy="105710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380087AB-D093-3AE4-747D-F756D1F4E51B}"/>
              </a:ext>
            </a:extLst>
          </p:cNvPr>
          <p:cNvPicPr>
            <a:picLocks noChangeAspect="1"/>
          </p:cNvPicPr>
          <p:nvPr/>
        </p:nvPicPr>
        <p:blipFill>
          <a:blip r:embed="rId5"/>
          <a:stretch>
            <a:fillRect/>
          </a:stretch>
        </p:blipFill>
        <p:spPr>
          <a:xfrm>
            <a:off x="6759059" y="-160480"/>
            <a:ext cx="4249851" cy="3516375"/>
          </a:xfrm>
          <a:prstGeom prst="rect">
            <a:avLst/>
          </a:prstGeom>
        </p:spPr>
      </p:pic>
      <p:pic>
        <p:nvPicPr>
          <p:cNvPr id="21" name="图片 20">
            <a:extLst>
              <a:ext uri="{FF2B5EF4-FFF2-40B4-BE49-F238E27FC236}">
                <a16:creationId xmlns:a16="http://schemas.microsoft.com/office/drawing/2014/main" id="{404A1A8B-EDF7-D5DC-881F-550415B16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207" y="2987308"/>
            <a:ext cx="949936" cy="949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5918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C850C5-A98C-137F-1A34-7FE7FB6F2551}"/>
              </a:ext>
            </a:extLst>
          </p:cNvPr>
          <p:cNvSpPr>
            <a:spLocks noGrp="1"/>
          </p:cNvSpPr>
          <p:nvPr>
            <p:ph type="title"/>
          </p:nvPr>
        </p:nvSpPr>
        <p:spPr>
          <a:xfrm>
            <a:off x="1535371" y="1044054"/>
            <a:ext cx="10013709" cy="1030360"/>
          </a:xfrm>
        </p:spPr>
        <p:txBody>
          <a:bodyPr>
            <a:normAutofit/>
          </a:bodyPr>
          <a:lstStyle/>
          <a:p>
            <a:pPr>
              <a:lnSpc>
                <a:spcPct val="100000"/>
              </a:lnSpc>
            </a:pPr>
            <a:r>
              <a:rPr lang="en-US" altLang="zh-CN" sz="2400" dirty="0">
                <a:solidFill>
                  <a:schemeClr val="bg1"/>
                </a:solidFill>
              </a:rPr>
              <a:t>Some random thought:</a:t>
            </a:r>
            <a:br>
              <a:rPr lang="en-US" altLang="zh-CN" sz="2400" dirty="0">
                <a:solidFill>
                  <a:schemeClr val="bg1"/>
                </a:solidFill>
              </a:rPr>
            </a:br>
            <a:r>
              <a:rPr lang="en-US" altLang="zh-CN" sz="2400" dirty="0">
                <a:solidFill>
                  <a:schemeClr val="bg1"/>
                </a:solidFill>
              </a:rPr>
              <a:t>those might be useful idea</a:t>
            </a:r>
            <a:endParaRPr lang="zh-CN" altLang="en-US" sz="2400" dirty="0">
              <a:solidFill>
                <a:schemeClr val="bg1"/>
              </a:solidFill>
            </a:endParaRP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6D1D9A1-ED51-605D-393D-0377FC970D13}"/>
              </a:ext>
            </a:extLst>
          </p:cNvPr>
          <p:cNvSpPr>
            <a:spLocks noGrp="1"/>
          </p:cNvSpPr>
          <p:nvPr>
            <p:ph idx="1"/>
          </p:nvPr>
        </p:nvSpPr>
        <p:spPr>
          <a:xfrm>
            <a:off x="1344772" y="2302022"/>
            <a:ext cx="10359548" cy="4046437"/>
          </a:xfrm>
        </p:spPr>
        <p:txBody>
          <a:bodyPr anchor="t">
            <a:noAutofit/>
          </a:bodyPr>
          <a:lstStyle/>
          <a:p>
            <a:r>
              <a:rPr lang="en-US" altLang="zh-CN" sz="2000" dirty="0">
                <a:latin typeface="Abadi" panose="020B0604020104020204" pitchFamily="34" charset="0"/>
              </a:rPr>
              <a:t>5. </a:t>
            </a:r>
            <a:r>
              <a:rPr lang="en-US" altLang="zh-CN" sz="2000" dirty="0"/>
              <a:t>The research ability equals engineering ability. A practical shitty draft is better than any dreamy draft. ‘Talk is cheap, show me your code.’ The way I am interested in exploring new insight is coding.</a:t>
            </a:r>
            <a:endParaRPr lang="en-US" altLang="zh-CN" sz="2000" dirty="0">
              <a:latin typeface="Abadi" panose="020B0604020104020204" pitchFamily="34" charset="0"/>
            </a:endParaRPr>
          </a:p>
          <a:p>
            <a:r>
              <a:rPr lang="en-US" altLang="zh-CN" sz="2000" dirty="0">
                <a:latin typeface="Abadi" panose="020B0604020104020204" pitchFamily="34" charset="0"/>
              </a:rPr>
              <a:t>6. Meanwhile, I found it very helpful to write down the messy idea in English when I felt bad. </a:t>
            </a:r>
          </a:p>
          <a:p>
            <a:r>
              <a:rPr lang="en-US" altLang="zh-CN" sz="2000" dirty="0">
                <a:latin typeface="Abadi" panose="020B0604020104020204" pitchFamily="34" charset="0"/>
              </a:rPr>
              <a:t>It is like magic. Maybe it is because of mother tongue shame I suddenly escape from my mental local minimum.</a:t>
            </a:r>
          </a:p>
          <a:p>
            <a:r>
              <a:rPr lang="en-US" altLang="zh-CN" sz="2000" dirty="0">
                <a:latin typeface="Abadi" panose="020B0604020104020204" pitchFamily="34" charset="0"/>
              </a:rPr>
              <a:t>7. Trust and collaborate with teammates on different parts of the project, like HUD design. </a:t>
            </a:r>
          </a:p>
          <a:p>
            <a:r>
              <a:rPr lang="en-US" altLang="zh-CN" sz="2000" dirty="0">
                <a:latin typeface="Abadi" panose="020B0604020104020204" pitchFamily="34" charset="0"/>
              </a:rPr>
              <a:t>8. Seek Expert Opinions: Consider engaging with academics and professionals in the field for insight and potential collaboration (getting push from them)!</a:t>
            </a:r>
            <a:endParaRPr lang="zh-CN" altLang="en-US" sz="2000" dirty="0">
              <a:latin typeface="Abadi" panose="020B0604020104020204" pitchFamily="34" charset="0"/>
            </a:endParaRPr>
          </a:p>
        </p:txBody>
      </p:sp>
    </p:spTree>
    <p:extLst>
      <p:ext uri="{BB962C8B-B14F-4D97-AF65-F5344CB8AC3E}">
        <p14:creationId xmlns:p14="http://schemas.microsoft.com/office/powerpoint/2010/main" val="269773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2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37" name="Rectangle 2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27">
            <a:extLst>
              <a:ext uri="{FF2B5EF4-FFF2-40B4-BE49-F238E27FC236}">
                <a16:creationId xmlns:a16="http://schemas.microsoft.com/office/drawing/2014/main" id="{F45F8234-3080-4C07-B575-B79541029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夜晚建筑亮着灯的汽车&#10;&#10;描述已自动生成">
            <a:extLst>
              <a:ext uri="{FF2B5EF4-FFF2-40B4-BE49-F238E27FC236}">
                <a16:creationId xmlns:a16="http://schemas.microsoft.com/office/drawing/2014/main" id="{3D5AB006-D50B-4A52-0612-6E7D74C5FB50}"/>
              </a:ext>
            </a:extLst>
          </p:cNvPr>
          <p:cNvPicPr>
            <a:picLocks noChangeAspect="1"/>
          </p:cNvPicPr>
          <p:nvPr/>
        </p:nvPicPr>
        <p:blipFill rotWithShape="1">
          <a:blip r:embed="rId2">
            <a:extLst>
              <a:ext uri="{28A0092B-C50C-407E-A947-70E740481C1C}">
                <a14:useLocalDpi xmlns:a14="http://schemas.microsoft.com/office/drawing/2010/main" val="0"/>
              </a:ext>
            </a:extLst>
          </a:blip>
          <a:srcRect t="23423" b="20327"/>
          <a:stretch/>
        </p:blipFill>
        <p:spPr>
          <a:xfrm>
            <a:off x="20" y="10"/>
            <a:ext cx="12191980" cy="6857990"/>
          </a:xfrm>
          <a:prstGeom prst="rect">
            <a:avLst/>
          </a:prstGeom>
        </p:spPr>
      </p:pic>
      <p:sp>
        <p:nvSpPr>
          <p:cNvPr id="39" name="Rectangle 29">
            <a:extLst>
              <a:ext uri="{FF2B5EF4-FFF2-40B4-BE49-F238E27FC236}">
                <a16:creationId xmlns:a16="http://schemas.microsoft.com/office/drawing/2014/main" id="{1B0E0466-9F2F-4C27-AE6F-953F891B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554430" y="1148464"/>
            <a:ext cx="4637567" cy="50191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4FD94AF-94EF-FD10-B478-E1CF2FFE1425}"/>
              </a:ext>
            </a:extLst>
          </p:cNvPr>
          <p:cNvSpPr>
            <a:spLocks noGrp="1"/>
          </p:cNvSpPr>
          <p:nvPr>
            <p:ph type="title"/>
          </p:nvPr>
        </p:nvSpPr>
        <p:spPr>
          <a:xfrm>
            <a:off x="8197352" y="1479340"/>
            <a:ext cx="3351729" cy="3015280"/>
          </a:xfrm>
        </p:spPr>
        <p:txBody>
          <a:bodyPr vert="horz" lIns="109728" tIns="109728" rIns="109728" bIns="91440" rtlCol="0" anchor="b">
            <a:normAutofit/>
          </a:bodyPr>
          <a:lstStyle/>
          <a:p>
            <a:pPr algn="ctr">
              <a:lnSpc>
                <a:spcPct val="125000"/>
              </a:lnSpc>
            </a:pPr>
            <a:r>
              <a:rPr lang="en-US" altLang="zh-CN" sz="3600" b="0" cap="all" spc="150" dirty="0"/>
              <a:t>The End	</a:t>
            </a:r>
          </a:p>
        </p:txBody>
      </p:sp>
      <p:sp>
        <p:nvSpPr>
          <p:cNvPr id="3" name="内容占位符 2">
            <a:extLst>
              <a:ext uri="{FF2B5EF4-FFF2-40B4-BE49-F238E27FC236}">
                <a16:creationId xmlns:a16="http://schemas.microsoft.com/office/drawing/2014/main" id="{625C4404-27F5-3836-D1EF-08F89DF14C0D}"/>
              </a:ext>
            </a:extLst>
          </p:cNvPr>
          <p:cNvSpPr>
            <a:spLocks noGrp="1"/>
          </p:cNvSpPr>
          <p:nvPr>
            <p:ph idx="1"/>
          </p:nvPr>
        </p:nvSpPr>
        <p:spPr>
          <a:xfrm>
            <a:off x="8197352" y="4500438"/>
            <a:ext cx="3351729" cy="1482698"/>
          </a:xfrm>
        </p:spPr>
        <p:txBody>
          <a:bodyPr vert="horz" lIns="109728" tIns="109728" rIns="109728" bIns="91440" rtlCol="0" anchor="t">
            <a:normAutofit/>
          </a:bodyPr>
          <a:lstStyle/>
          <a:p>
            <a:pPr>
              <a:lnSpc>
                <a:spcPct val="150000"/>
              </a:lnSpc>
            </a:pPr>
            <a:r>
              <a:rPr lang="en-US" altLang="zh-CN" sz="2000" spc="150" dirty="0">
                <a:solidFill>
                  <a:schemeClr val="tx1">
                    <a:lumMod val="85000"/>
                    <a:lumOff val="15000"/>
                  </a:schemeClr>
                </a:solidFill>
              </a:rPr>
              <a:t>That’s all, thank you for listening!</a:t>
            </a:r>
          </a:p>
        </p:txBody>
      </p:sp>
      <p:sp>
        <p:nvSpPr>
          <p:cNvPr id="32" name="Rectangle 31">
            <a:extLst>
              <a:ext uri="{FF2B5EF4-FFF2-40B4-BE49-F238E27FC236}">
                <a16:creationId xmlns:a16="http://schemas.microsoft.com/office/drawing/2014/main" id="{E4F2DCBC-B44F-4E3C-871F-87CC2B8BD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5"/>
            <a:ext cx="685800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43065B8-2E07-4810-B74C-42FD04091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1084456"/>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D529F17-FB87-4ECB-9485-C58500A1B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6109423"/>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50800" dist="38100" dir="2700000" algn="tl" rotWithShape="0">
                  <a:prstClr val="black">
                    <a:alpha val="40000"/>
                  </a:prstClr>
                </a:outerShdw>
              </a:effectLst>
            </a:endParaRPr>
          </a:p>
        </p:txBody>
      </p:sp>
      <p:pic>
        <p:nvPicPr>
          <p:cNvPr id="4" name="Picture 2" descr="GitHub deformiter OpenAI Chatbot A python code to interact with the">
            <a:extLst>
              <a:ext uri="{FF2B5EF4-FFF2-40B4-BE49-F238E27FC236}">
                <a16:creationId xmlns:a16="http://schemas.microsoft.com/office/drawing/2014/main" id="{97AC0959-CF34-30CB-7D89-695B3461A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6655" y="2232910"/>
            <a:ext cx="1057101" cy="105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76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75C71B2-AF72-74AA-82ED-EA6B34D8F743}"/>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2400" b="0" cap="all" spc="150" dirty="0">
                <a:solidFill>
                  <a:schemeClr val="bg1"/>
                </a:solidFill>
              </a:rPr>
              <a:t>Our solution:</a:t>
            </a:r>
            <a:br>
              <a:rPr lang="en-US" altLang="zh-CN" sz="2400" b="0" cap="all" spc="150" dirty="0">
                <a:solidFill>
                  <a:schemeClr val="bg1"/>
                </a:solidFill>
              </a:rPr>
            </a:br>
            <a:r>
              <a:rPr lang="en-US" altLang="zh-CN" sz="2400" b="0" cap="all" spc="150" dirty="0">
                <a:solidFill>
                  <a:schemeClr val="bg1"/>
                </a:solidFill>
              </a:rPr>
              <a:t>combine SOTA models together, obtain on-road information </a:t>
            </a:r>
          </a:p>
        </p:txBody>
      </p:sp>
      <p:sp>
        <p:nvSpPr>
          <p:cNvPr id="3" name="内容占位符 2">
            <a:extLst>
              <a:ext uri="{FF2B5EF4-FFF2-40B4-BE49-F238E27FC236}">
                <a16:creationId xmlns:a16="http://schemas.microsoft.com/office/drawing/2014/main" id="{B69FDAEA-9A92-C4EB-5773-3872F72DF243}"/>
              </a:ext>
            </a:extLst>
          </p:cNvPr>
          <p:cNvSpPr>
            <a:spLocks noGrp="1"/>
          </p:cNvSpPr>
          <p:nvPr>
            <p:ph idx="1"/>
          </p:nvPr>
        </p:nvSpPr>
        <p:spPr>
          <a:xfrm>
            <a:off x="1635104" y="3751119"/>
            <a:ext cx="4797502" cy="1606163"/>
          </a:xfrm>
        </p:spPr>
        <p:txBody>
          <a:bodyPr vert="horz" lIns="109728" tIns="109728" rIns="109728" bIns="91440" rtlCol="0" anchor="t">
            <a:normAutofit/>
          </a:bodyPr>
          <a:lstStyle/>
          <a:p>
            <a:pPr>
              <a:lnSpc>
                <a:spcPct val="140000"/>
              </a:lnSpc>
            </a:pPr>
            <a:r>
              <a:rPr lang="en-US" altLang="zh-CN" sz="2200" spc="150" dirty="0"/>
              <a:t>A vision2text cascaded connected model, helping the LLM to detect the road</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22">
            <a:extLst>
              <a:ext uri="{FF2B5EF4-FFF2-40B4-BE49-F238E27FC236}">
                <a16:creationId xmlns:a16="http://schemas.microsoft.com/office/drawing/2014/main" id="{3CF2F6AC-8A42-D581-1CDC-1E06A383D5BD}"/>
              </a:ext>
            </a:extLst>
          </p:cNvPr>
          <p:cNvPicPr>
            <a:picLocks noChangeAspect="1"/>
          </p:cNvPicPr>
          <p:nvPr/>
        </p:nvPicPr>
        <p:blipFill>
          <a:blip r:embed="rId2"/>
          <a:stretch>
            <a:fillRect/>
          </a:stretch>
        </p:blipFill>
        <p:spPr>
          <a:xfrm>
            <a:off x="7346144" y="1057522"/>
            <a:ext cx="4359018" cy="4365114"/>
          </a:xfrm>
          <a:prstGeom prst="rect">
            <a:avLst/>
          </a:prstGeom>
        </p:spPr>
      </p:pic>
    </p:spTree>
    <p:extLst>
      <p:ext uri="{BB962C8B-B14F-4D97-AF65-F5344CB8AC3E}">
        <p14:creationId xmlns:p14="http://schemas.microsoft.com/office/powerpoint/2010/main" val="81293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ashboard of a car">
            <a:extLst>
              <a:ext uri="{FF2B5EF4-FFF2-40B4-BE49-F238E27FC236}">
                <a16:creationId xmlns:a16="http://schemas.microsoft.com/office/drawing/2014/main" id="{AF754B9C-2A76-4000-1608-22EEA3EEA416}"/>
              </a:ext>
            </a:extLst>
          </p:cNvPr>
          <p:cNvPicPr>
            <a:picLocks noChangeAspect="1"/>
          </p:cNvPicPr>
          <p:nvPr/>
        </p:nvPicPr>
        <p:blipFill rotWithShape="1">
          <a:blip r:embed="rId2"/>
          <a:srcRect l="11887" r="19700" b="-2"/>
          <a:stretch/>
        </p:blipFill>
        <p:spPr>
          <a:xfrm>
            <a:off x="20" y="1804072"/>
            <a:ext cx="4458058" cy="4349801"/>
          </a:xfrm>
          <a:prstGeom prst="rect">
            <a:avLst/>
          </a:prstGeom>
        </p:spPr>
      </p:pic>
      <p:sp>
        <p:nvSpPr>
          <p:cNvPr id="32" name="Rectangle 3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032B8A3-22E7-2642-B58F-47111E54B412}"/>
              </a:ext>
            </a:extLst>
          </p:cNvPr>
          <p:cNvSpPr>
            <a:spLocks noGrp="1"/>
          </p:cNvSpPr>
          <p:nvPr>
            <p:ph type="title"/>
          </p:nvPr>
        </p:nvSpPr>
        <p:spPr>
          <a:xfrm>
            <a:off x="4794634" y="2138902"/>
            <a:ext cx="6754447" cy="1139172"/>
          </a:xfrm>
        </p:spPr>
        <p:txBody>
          <a:bodyPr anchor="b">
            <a:normAutofit/>
          </a:bodyPr>
          <a:lstStyle/>
          <a:p>
            <a:r>
              <a:rPr lang="en-US" altLang="zh-CN" dirty="0"/>
              <a:t>What is vision?</a:t>
            </a:r>
            <a:endParaRPr lang="zh-CN" altLang="en-US" dirty="0"/>
          </a:p>
        </p:txBody>
      </p:sp>
      <p:sp>
        <p:nvSpPr>
          <p:cNvPr id="34" name="Rectangle 3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2098B40-AD36-E9E1-CB62-3C6DED6F2FD2}"/>
              </a:ext>
            </a:extLst>
          </p:cNvPr>
          <p:cNvSpPr>
            <a:spLocks noGrp="1"/>
          </p:cNvSpPr>
          <p:nvPr>
            <p:ph idx="1"/>
          </p:nvPr>
        </p:nvSpPr>
        <p:spPr>
          <a:xfrm>
            <a:off x="4794637" y="3283889"/>
            <a:ext cx="6754446" cy="2490705"/>
          </a:xfrm>
        </p:spPr>
        <p:txBody>
          <a:bodyPr anchor="t">
            <a:normAutofit/>
          </a:bodyPr>
          <a:lstStyle/>
          <a:p>
            <a:pPr>
              <a:lnSpc>
                <a:spcPct val="104000"/>
              </a:lnSpc>
            </a:pPr>
            <a:r>
              <a:rPr lang="en-US" altLang="zh-CN" sz="1900" b="1" i="1" dirty="0"/>
              <a:t>Video + Audio</a:t>
            </a:r>
          </a:p>
          <a:p>
            <a:pPr>
              <a:lnSpc>
                <a:spcPct val="104000"/>
              </a:lnSpc>
            </a:pPr>
            <a:r>
              <a:rPr lang="en-US" altLang="zh-CN" sz="1900" dirty="0"/>
              <a:t>- Because we focus on driving in-car scenario, we skip audio part</a:t>
            </a:r>
          </a:p>
          <a:p>
            <a:pPr>
              <a:lnSpc>
                <a:spcPct val="104000"/>
              </a:lnSpc>
            </a:pPr>
            <a:r>
              <a:rPr lang="en-US" altLang="zh-CN" sz="1900" dirty="0"/>
              <a:t>Video == a sequence of frame</a:t>
            </a:r>
          </a:p>
          <a:p>
            <a:pPr>
              <a:lnSpc>
                <a:spcPct val="104000"/>
              </a:lnSpc>
            </a:pPr>
            <a:r>
              <a:rPr lang="en-US" altLang="zh-CN" sz="1900" dirty="0"/>
              <a:t>So, we need to firstly know what happens within a frame</a:t>
            </a:r>
            <a:endParaRPr lang="zh-CN" altLang="en-US" sz="1900" dirty="0"/>
          </a:p>
        </p:txBody>
      </p:sp>
      <p:sp>
        <p:nvSpPr>
          <p:cNvPr id="36" name="Rectangle 35">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977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28"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4">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6">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FE44247-568B-B18D-9ACC-79BD30904453}"/>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3700" b="0" cap="all" spc="150">
                <a:solidFill>
                  <a:schemeClr val="bg1"/>
                </a:solidFill>
              </a:rPr>
              <a:t>What is the Vision Feature of a pedestrian?</a:t>
            </a:r>
          </a:p>
        </p:txBody>
      </p:sp>
      <p:sp>
        <p:nvSpPr>
          <p:cNvPr id="3" name="内容占位符 2">
            <a:extLst>
              <a:ext uri="{FF2B5EF4-FFF2-40B4-BE49-F238E27FC236}">
                <a16:creationId xmlns:a16="http://schemas.microsoft.com/office/drawing/2014/main" id="{80A573B5-EF6C-EB34-CF79-2930E741CE11}"/>
              </a:ext>
            </a:extLst>
          </p:cNvPr>
          <p:cNvSpPr>
            <a:spLocks noGrp="1"/>
          </p:cNvSpPr>
          <p:nvPr>
            <p:ph idx="1"/>
          </p:nvPr>
        </p:nvSpPr>
        <p:spPr>
          <a:xfrm>
            <a:off x="1174526" y="3715143"/>
            <a:ext cx="5496080" cy="3025899"/>
          </a:xfrm>
        </p:spPr>
        <p:txBody>
          <a:bodyPr vert="horz" lIns="109728" tIns="109728" rIns="109728" bIns="91440" rtlCol="0" anchor="t">
            <a:normAutofit fontScale="92500"/>
          </a:bodyPr>
          <a:lstStyle/>
          <a:p>
            <a:pPr marL="342900" indent="-342900">
              <a:lnSpc>
                <a:spcPct val="150000"/>
              </a:lnSpc>
              <a:buFontTx/>
              <a:buChar char="-"/>
            </a:pPr>
            <a:r>
              <a:rPr lang="en-US" altLang="zh-CN" sz="2400" spc="150" dirty="0"/>
              <a:t>Location: road or sidewalk? Left or right side?</a:t>
            </a:r>
          </a:p>
          <a:p>
            <a:pPr marL="342900" indent="-342900">
              <a:lnSpc>
                <a:spcPct val="150000"/>
              </a:lnSpc>
              <a:buFontTx/>
              <a:buChar char="-"/>
            </a:pPr>
            <a:r>
              <a:rPr lang="en-US" altLang="zh-CN" sz="2400" spc="150" dirty="0"/>
              <a:t>Distance: near or far from us?</a:t>
            </a:r>
          </a:p>
          <a:p>
            <a:pPr marL="342900" indent="-342900">
              <a:lnSpc>
                <a:spcPct val="150000"/>
              </a:lnSpc>
              <a:buFontTx/>
              <a:buChar char="-"/>
            </a:pPr>
            <a:r>
              <a:rPr lang="en-US" altLang="zh-CN" sz="2400" spc="150" dirty="0"/>
              <a:t>Speed: fast or slow?</a:t>
            </a:r>
          </a:p>
          <a:p>
            <a:pPr marL="342900" indent="-342900">
              <a:lnSpc>
                <a:spcPct val="150000"/>
              </a:lnSpc>
              <a:buFontTx/>
              <a:buChar char="-"/>
            </a:pPr>
            <a:r>
              <a:rPr lang="en-US" altLang="zh-CN" sz="2400" spc="150" dirty="0"/>
              <a:t>Type: old or young?</a:t>
            </a:r>
          </a:p>
        </p:txBody>
      </p:sp>
      <p:sp>
        <p:nvSpPr>
          <p:cNvPr id="31" name="Rectangle 18">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311C41D2-AB8B-520E-0F2D-FD7F664F2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258" y="484632"/>
            <a:ext cx="4339420" cy="5824726"/>
          </a:xfrm>
          <a:prstGeom prst="rect">
            <a:avLst/>
          </a:prstGeom>
        </p:spPr>
      </p:pic>
    </p:spTree>
    <p:extLst>
      <p:ext uri="{BB962C8B-B14F-4D97-AF65-F5344CB8AC3E}">
        <p14:creationId xmlns:p14="http://schemas.microsoft.com/office/powerpoint/2010/main" val="43590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26" name="Rectangle 2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ish line">
            <a:extLst>
              <a:ext uri="{FF2B5EF4-FFF2-40B4-BE49-F238E27FC236}">
                <a16:creationId xmlns:a16="http://schemas.microsoft.com/office/drawing/2014/main" id="{75D7FAA5-C4C0-1DF0-E5D8-64BBD4A11E14}"/>
              </a:ext>
            </a:extLst>
          </p:cNvPr>
          <p:cNvPicPr>
            <a:picLocks noChangeAspect="1"/>
          </p:cNvPicPr>
          <p:nvPr/>
        </p:nvPicPr>
        <p:blipFill rotWithShape="1">
          <a:blip r:embed="rId2"/>
          <a:srcRect l="15600"/>
          <a:stretch/>
        </p:blipFill>
        <p:spPr>
          <a:xfrm>
            <a:off x="20" y="1074544"/>
            <a:ext cx="7573364" cy="5069861"/>
          </a:xfrm>
          <a:prstGeom prst="rect">
            <a:avLst/>
          </a:prstGeom>
        </p:spPr>
      </p:pic>
      <p:sp>
        <p:nvSpPr>
          <p:cNvPr id="32" name="Rectangle 31">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11990B9-C25E-FB66-113C-373DD6564061}"/>
              </a:ext>
            </a:extLst>
          </p:cNvPr>
          <p:cNvSpPr>
            <a:spLocks noGrp="1"/>
          </p:cNvSpPr>
          <p:nvPr>
            <p:ph type="title"/>
          </p:nvPr>
        </p:nvSpPr>
        <p:spPr>
          <a:xfrm>
            <a:off x="7994116" y="1473187"/>
            <a:ext cx="3754671" cy="3957623"/>
          </a:xfrm>
        </p:spPr>
        <p:txBody>
          <a:bodyPr vert="horz" lIns="109728" tIns="109728" rIns="109728" bIns="91440" rtlCol="0" anchor="b">
            <a:normAutofit fontScale="90000"/>
          </a:bodyPr>
          <a:lstStyle/>
          <a:p>
            <a:pPr>
              <a:lnSpc>
                <a:spcPct val="115000"/>
              </a:lnSpc>
            </a:pPr>
            <a:r>
              <a:rPr lang="en-US" altLang="zh-CN" sz="3100" b="0" cap="all" spc="150" dirty="0">
                <a:solidFill>
                  <a:schemeClr val="bg1"/>
                </a:solidFill>
              </a:rPr>
              <a:t>How to obtain the road / sidewalk information?</a:t>
            </a:r>
            <a:br>
              <a:rPr lang="en-US" altLang="zh-CN" sz="3100" b="0" cap="all" spc="150" dirty="0">
                <a:solidFill>
                  <a:schemeClr val="bg1"/>
                </a:solidFill>
              </a:rPr>
            </a:br>
            <a:br>
              <a:rPr lang="en-US" altLang="zh-CN" sz="3100" b="0" cap="all" spc="150" dirty="0">
                <a:solidFill>
                  <a:schemeClr val="bg1"/>
                </a:solidFill>
              </a:rPr>
            </a:br>
            <a:r>
              <a:rPr lang="en-US" altLang="zh-CN" sz="3100" b="0" cap="all" spc="150" dirty="0">
                <a:solidFill>
                  <a:schemeClr val="bg1"/>
                </a:solidFill>
              </a:rPr>
              <a:t>Our answer: </a:t>
            </a:r>
            <a:br>
              <a:rPr lang="en-US" altLang="zh-CN" sz="3100" b="0" cap="all" spc="150" dirty="0">
                <a:solidFill>
                  <a:schemeClr val="bg1"/>
                </a:solidFill>
              </a:rPr>
            </a:br>
            <a:r>
              <a:rPr lang="en-US" altLang="zh-CN" sz="3100" b="0" cap="all" spc="150" dirty="0" err="1">
                <a:solidFill>
                  <a:schemeClr val="bg1"/>
                </a:solidFill>
              </a:rPr>
              <a:t>sam</a:t>
            </a:r>
            <a:r>
              <a:rPr lang="en-US" altLang="zh-CN" sz="3100" b="0" cap="all" spc="150" dirty="0">
                <a:solidFill>
                  <a:schemeClr val="bg1"/>
                </a:solidFill>
              </a:rPr>
              <a:t> (not uncle)</a:t>
            </a:r>
          </a:p>
        </p:txBody>
      </p:sp>
      <p:sp>
        <p:nvSpPr>
          <p:cNvPr id="36" name="Rectangle 35">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632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a:t>Segmentation: Segment Anything(SAM)</a:t>
            </a:r>
            <a:endParaRPr lang="zh-CN" altLang="en-US" sz="3100"/>
          </a:p>
        </p:txBody>
      </p:sp>
      <p:sp>
        <p:nvSpPr>
          <p:cNvPr id="17" name="Rectangle 16">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849066" cy="3402550"/>
          </a:xfrm>
        </p:spPr>
        <p:txBody>
          <a:bodyPr anchor="t">
            <a:normAutofit/>
          </a:bodyPr>
          <a:lstStyle/>
          <a:p>
            <a:pPr>
              <a:lnSpc>
                <a:spcPct val="104000"/>
              </a:lnSpc>
            </a:pPr>
            <a:r>
              <a:rPr lang="en-US" altLang="zh-CN" sz="2400" dirty="0"/>
              <a:t>- [2023SOTA]</a:t>
            </a:r>
          </a:p>
          <a:p>
            <a:pPr>
              <a:lnSpc>
                <a:spcPct val="104000"/>
              </a:lnSpc>
            </a:pPr>
            <a:r>
              <a:rPr lang="en-US" altLang="zh-CN" sz="2400" dirty="0"/>
              <a:t>- Transformer based unlabeled segmentation, SOTA zero-shot segmentation</a:t>
            </a:r>
          </a:p>
        </p:txBody>
      </p:sp>
      <p:pic>
        <p:nvPicPr>
          <p:cNvPr id="8" name="图片 7">
            <a:extLst>
              <a:ext uri="{FF2B5EF4-FFF2-40B4-BE49-F238E27FC236}">
                <a16:creationId xmlns:a16="http://schemas.microsoft.com/office/drawing/2014/main" id="{88E87B29-EDD2-C782-5703-B9C49BACDC17}"/>
              </a:ext>
            </a:extLst>
          </p:cNvPr>
          <p:cNvPicPr>
            <a:picLocks noChangeAspect="1"/>
          </p:cNvPicPr>
          <p:nvPr/>
        </p:nvPicPr>
        <p:blipFill>
          <a:blip r:embed="rId2"/>
          <a:stretch>
            <a:fillRect/>
          </a:stretch>
        </p:blipFill>
        <p:spPr>
          <a:xfrm>
            <a:off x="5188714" y="2060962"/>
            <a:ext cx="6514470" cy="2736076"/>
          </a:xfrm>
          <a:prstGeom prst="rect">
            <a:avLst/>
          </a:prstGeom>
        </p:spPr>
      </p:pic>
      <p:sp>
        <p:nvSpPr>
          <p:cNvPr id="19" name="Rectangle 18">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47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hojiVTI">
  <a:themeElements>
    <a:clrScheme name="AnalogousFromDarkSeedLeftStep">
      <a:dk1>
        <a:srgbClr val="000000"/>
      </a:dk1>
      <a:lt1>
        <a:srgbClr val="FFFFFF"/>
      </a:lt1>
      <a:dk2>
        <a:srgbClr val="1B2430"/>
      </a:dk2>
      <a:lt2>
        <a:srgbClr val="F0F3F1"/>
      </a:lt2>
      <a:accent1>
        <a:srgbClr val="C34DA7"/>
      </a:accent1>
      <a:accent2>
        <a:srgbClr val="9C3BB1"/>
      </a:accent2>
      <a:accent3>
        <a:srgbClr val="7D4DC3"/>
      </a:accent3>
      <a:accent4>
        <a:srgbClr val="4344B5"/>
      </a:accent4>
      <a:accent5>
        <a:srgbClr val="4D7FC3"/>
      </a:accent5>
      <a:accent6>
        <a:srgbClr val="3B9FB1"/>
      </a:accent6>
      <a:hlink>
        <a:srgbClr val="3F60BF"/>
      </a:hlink>
      <a:folHlink>
        <a:srgbClr val="7F7F7F"/>
      </a:folHlink>
    </a:clrScheme>
    <a:fontScheme name="Custom 7">
      <a:majorFont>
        <a:latin typeface="Microsoft YaHei"/>
        <a:ea typeface=""/>
        <a:cs typeface=""/>
      </a:majorFont>
      <a:minorFont>
        <a:latin typeface="Microsoft YaHe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787</TotalTime>
  <Words>1946</Words>
  <Application>Microsoft Office PowerPoint</Application>
  <PresentationFormat>宽屏</PresentationFormat>
  <Paragraphs>176</Paragraphs>
  <Slides>41</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41</vt:i4>
      </vt:variant>
    </vt:vector>
  </HeadingPairs>
  <TitlesOfParts>
    <vt:vector size="46" baseType="lpstr">
      <vt:lpstr>等线</vt:lpstr>
      <vt:lpstr>Microsoft YaHei</vt:lpstr>
      <vt:lpstr>Abadi</vt:lpstr>
      <vt:lpstr>Corbel</vt:lpstr>
      <vt:lpstr>ShojiVTI</vt:lpstr>
      <vt:lpstr>Enable Blind LLMs with Vision</vt:lpstr>
      <vt:lpstr>Content</vt:lpstr>
      <vt:lpstr>Intuition: Corner cases are countless, but LLM has logic</vt:lpstr>
      <vt:lpstr>However, there is a huge gap between logic and reality: modality difference</vt:lpstr>
      <vt:lpstr>Our solution: combine SOTA models together, obtain on-road information </vt:lpstr>
      <vt:lpstr>What is vision?</vt:lpstr>
      <vt:lpstr>What is the Vision Feature of a pedestrian?</vt:lpstr>
      <vt:lpstr>How to obtain the road / sidewalk information?  Our answer:  sam (not uncle)</vt:lpstr>
      <vt:lpstr>Segmentation: Segment Anything(SAM)</vt:lpstr>
      <vt:lpstr>Divide the sidewalk from road</vt:lpstr>
      <vt:lpstr>But segment everything is expensive!</vt:lpstr>
      <vt:lpstr>Take a review on SAM:</vt:lpstr>
      <vt:lpstr>Take a review on SAM:</vt:lpstr>
      <vt:lpstr>Object detection: Grounding DINO</vt:lpstr>
      <vt:lpstr>PowerPoint 演示文稿</vt:lpstr>
      <vt:lpstr>Now, how can we know the distance from pedestrian to us?</vt:lpstr>
      <vt:lpstr>Answer:  Monocular depth prediction modal!  </vt:lpstr>
      <vt:lpstr>Depth estimation: Dense Prediction Transformer(DPT)</vt:lpstr>
      <vt:lpstr>LLM: gpt3.5_turbo_16k</vt:lpstr>
      <vt:lpstr>Project Pipeline</vt:lpstr>
      <vt:lpstr>How to use LLM locate potential risk?     --- Output format   for ZQ &amp; LZY</vt:lpstr>
      <vt:lpstr>How to use LLM locate potential risk?     --- Output format   for ZQ &amp; LZY</vt:lpstr>
      <vt:lpstr>Vision2text</vt:lpstr>
      <vt:lpstr>Vision2text</vt:lpstr>
      <vt:lpstr>Vision2text</vt:lpstr>
      <vt:lpstr>Another basic problem: how to test the model?</vt:lpstr>
      <vt:lpstr>JAAD dataset --- the video dataset for pedestrian intention prediction</vt:lpstr>
      <vt:lpstr>Failure Case 1 Delay </vt:lpstr>
      <vt:lpstr>Failure Case 2 Pose Estimation</vt:lpstr>
      <vt:lpstr>Failure Case 2 Pose Estimation</vt:lpstr>
      <vt:lpstr>Failure Case 3: VQA(Visual Question Answering)</vt:lpstr>
      <vt:lpstr>Failure Case 3: VQA(Visual Question Answering)</vt:lpstr>
      <vt:lpstr>Failure Case 4</vt:lpstr>
      <vt:lpstr>Failure Case 4</vt:lpstr>
      <vt:lpstr>My crazy idea</vt:lpstr>
      <vt:lpstr>Ongoing: Object Tracking Yolov8+ByteTrack</vt:lpstr>
      <vt:lpstr>Ongoing: Segment and Track Anything</vt:lpstr>
      <vt:lpstr>Why is our work more valuable even after visual GPT4 come out?</vt:lpstr>
      <vt:lpstr>Some random thought: those might be useful idea</vt:lpstr>
      <vt:lpstr>Some random thought: those might be useful idea</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Blind LLM with Vision</dc:title>
  <dc:creator>_ 溯流光</dc:creator>
  <cp:lastModifiedBy>Wang, Jie</cp:lastModifiedBy>
  <cp:revision>154</cp:revision>
  <dcterms:created xsi:type="dcterms:W3CDTF">2023-08-07T02:55:33Z</dcterms:created>
  <dcterms:modified xsi:type="dcterms:W3CDTF">2024-04-06T10:43:31Z</dcterms:modified>
</cp:coreProperties>
</file>